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15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4.xml.rels" ContentType="application/vnd.openxmlformats-package.relationships+xml"/>
  <Override PartName="/ppt/notesSlides/_rels/notesSlide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1.xml.rels" ContentType="application/vnd.openxmlformats-package.relationships+xml"/>
  <Override PartName="/ppt/notesSlides/_rels/notesSlide8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2.xml.rels" ContentType="application/vnd.openxmlformats-package.relationships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_rels/presentation.xml.rels" ContentType="application/vnd.openxmlformats-package.relationships+xml"/>
  <Override PartName="/ppt/media/image9.png" ContentType="image/png"/>
  <Override PartName="/ppt/media/image8.png" ContentType="image/png"/>
  <Override PartName="/ppt/media/image10.jpeg" ContentType="image/jpeg"/>
  <Override PartName="/ppt/media/image7.png" ContentType="image/png"/>
  <Override PartName="/ppt/media/image6.png" ContentType="image/png"/>
  <Override PartName="/ppt/media/image5.jpeg" ContentType="image/jpeg"/>
  <Override PartName="/ppt/media/image4.png" ContentType="image/png"/>
  <Override PartName="/ppt/media/image3.png" ContentType="image/png"/>
  <Override PartName="/ppt/media/image2.jpeg" ContentType="image/jpeg"/>
  <Override PartName="/ppt/media/image1.png" ContentType="image/png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9144000" cy="6858000"/>
  <p:notesSz cx="6858000" cy="9723437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de-DE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Format der Notizen mittels Klicken bearbeiten</a:t>
            </a:r>
            <a:endParaRPr b="0" lang="de-DE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de-DE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b="0" lang="de-DE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de-DE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b="0" lang="de-DE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53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de-DE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b="0" lang="de-DE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54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D5D59666-6396-40A5-8444-2FE4F4B7C3D6}" type="slidenum">
              <a:rPr b="0" lang="de-DE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</a:t>
            </a:fld>
            <a:endParaRPr b="0" lang="de-DE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PlaceHolder 1"/>
          <p:cNvSpPr>
            <a:spLocks noGrp="1"/>
          </p:cNvSpPr>
          <p:nvPr>
            <p:ph type="body"/>
          </p:nvPr>
        </p:nvSpPr>
        <p:spPr>
          <a:xfrm>
            <a:off x="685800" y="4618080"/>
            <a:ext cx="5486040" cy="4376520"/>
          </a:xfrm>
          <a:prstGeom prst="rect">
            <a:avLst/>
          </a:prstGeom>
        </p:spPr>
        <p:txBody>
          <a:bodyPr/>
          <a:p>
            <a:endParaRPr b="0" lang="de-DE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3" name="TextShape 2"/>
          <p:cNvSpPr txBox="1"/>
          <p:nvPr/>
        </p:nvSpPr>
        <p:spPr>
          <a:xfrm>
            <a:off x="3884760" y="9236160"/>
            <a:ext cx="2971440" cy="4852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FAFED112-806F-4F9A-9192-27182BBE6210}" type="slidenum">
              <a:rPr b="0" lang="de-DE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</a:t>
            </a:fld>
            <a:endParaRPr b="0" lang="de-DE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PlaceHolder 1"/>
          <p:cNvSpPr>
            <a:spLocks noGrp="1"/>
          </p:cNvSpPr>
          <p:nvPr>
            <p:ph type="body"/>
          </p:nvPr>
        </p:nvSpPr>
        <p:spPr>
          <a:xfrm>
            <a:off x="685800" y="4618080"/>
            <a:ext cx="5486040" cy="4376520"/>
          </a:xfrm>
          <a:prstGeom prst="rect">
            <a:avLst/>
          </a:prstGeom>
        </p:spPr>
        <p:txBody>
          <a:bodyPr/>
          <a:p>
            <a:endParaRPr b="0" lang="de-DE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7" name="TextShape 2"/>
          <p:cNvSpPr txBox="1"/>
          <p:nvPr/>
        </p:nvSpPr>
        <p:spPr>
          <a:xfrm>
            <a:off x="3884760" y="9236160"/>
            <a:ext cx="2971440" cy="4852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EAD23D12-7E3C-421B-9162-4BE88EC509CF}" type="slidenum">
              <a:rPr b="0" lang="de-DE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</a:t>
            </a:fld>
            <a:endParaRPr b="0" lang="de-DE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PlaceHolder 1"/>
          <p:cNvSpPr>
            <a:spLocks noGrp="1"/>
          </p:cNvSpPr>
          <p:nvPr>
            <p:ph type="body"/>
          </p:nvPr>
        </p:nvSpPr>
        <p:spPr>
          <a:xfrm>
            <a:off x="685800" y="4618080"/>
            <a:ext cx="5486040" cy="4376520"/>
          </a:xfrm>
          <a:prstGeom prst="rect">
            <a:avLst/>
          </a:prstGeom>
        </p:spPr>
        <p:txBody>
          <a:bodyPr/>
          <a:p>
            <a:r>
              <a:rPr b="0" lang="de-DE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Folie 12-14: wie könnte die Lösung aussehen? Hier: was fehlt bei den bestehenden Systemen noch?</a:t>
            </a:r>
            <a:endParaRPr b="0" lang="de-DE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9" name="TextShape 2"/>
          <p:cNvSpPr txBox="1"/>
          <p:nvPr/>
        </p:nvSpPr>
        <p:spPr>
          <a:xfrm>
            <a:off x="3884760" y="9236160"/>
            <a:ext cx="2971440" cy="4852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9C3540CC-0966-4FA9-8CE6-17E323EA93AF}" type="slidenum">
              <a:rPr b="0" lang="de-DE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</a:t>
            </a:fld>
            <a:endParaRPr b="0" lang="de-DE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laceHolder 1"/>
          <p:cNvSpPr>
            <a:spLocks noGrp="1"/>
          </p:cNvSpPr>
          <p:nvPr>
            <p:ph type="body"/>
          </p:nvPr>
        </p:nvSpPr>
        <p:spPr>
          <a:xfrm>
            <a:off x="685800" y="4618080"/>
            <a:ext cx="5486040" cy="4376520"/>
          </a:xfrm>
          <a:prstGeom prst="rect">
            <a:avLst/>
          </a:prstGeom>
        </p:spPr>
        <p:txBody>
          <a:bodyPr/>
          <a:p>
            <a:r>
              <a:rPr b="0" lang="de-DE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Hier: es funktioniert nur, wenn viele mitmachen</a:t>
            </a:r>
            <a:endParaRPr b="0" lang="de-DE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1" name="TextShape 2"/>
          <p:cNvSpPr txBox="1"/>
          <p:nvPr/>
        </p:nvSpPr>
        <p:spPr>
          <a:xfrm>
            <a:off x="3884760" y="9236160"/>
            <a:ext cx="2971440" cy="4852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45ABA105-D99D-4F20-ABD3-8D03698297FF}" type="slidenum">
              <a:rPr b="0" lang="de-DE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</a:t>
            </a:fld>
            <a:endParaRPr b="0" lang="de-DE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laceHolder 1"/>
          <p:cNvSpPr>
            <a:spLocks noGrp="1"/>
          </p:cNvSpPr>
          <p:nvPr>
            <p:ph type="body"/>
          </p:nvPr>
        </p:nvSpPr>
        <p:spPr>
          <a:xfrm>
            <a:off x="685800" y="4618080"/>
            <a:ext cx="5486040" cy="4376520"/>
          </a:xfrm>
          <a:prstGeom prst="rect">
            <a:avLst/>
          </a:prstGeom>
        </p:spPr>
        <p:txBody>
          <a:bodyPr/>
          <a:p>
            <a:r>
              <a:rPr b="0" lang="de-DE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Aufgaben von NOAK</a:t>
            </a:r>
            <a:endParaRPr b="0" lang="de-DE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3" name="TextShape 2"/>
          <p:cNvSpPr txBox="1"/>
          <p:nvPr/>
        </p:nvSpPr>
        <p:spPr>
          <a:xfrm>
            <a:off x="3884760" y="9236160"/>
            <a:ext cx="2971440" cy="4852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EA518E20-CF8A-4F6E-B7E1-0B84DE71F184}" type="slidenum">
              <a:rPr b="0" lang="de-DE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</a:t>
            </a:fld>
            <a:endParaRPr b="0" lang="de-DE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PlaceHolder 1"/>
          <p:cNvSpPr>
            <a:spLocks noGrp="1"/>
          </p:cNvSpPr>
          <p:nvPr>
            <p:ph type="body"/>
          </p:nvPr>
        </p:nvSpPr>
        <p:spPr>
          <a:xfrm>
            <a:off x="685800" y="4618080"/>
            <a:ext cx="5486040" cy="4376520"/>
          </a:xfrm>
          <a:prstGeom prst="rect">
            <a:avLst/>
          </a:prstGeom>
        </p:spPr>
        <p:txBody>
          <a:bodyPr/>
          <a:p>
            <a:r>
              <a:rPr b="0" lang="de-DE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Aufgaben von NOAK</a:t>
            </a:r>
            <a:endParaRPr b="0" lang="de-DE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5" name="TextShape 2"/>
          <p:cNvSpPr txBox="1"/>
          <p:nvPr/>
        </p:nvSpPr>
        <p:spPr>
          <a:xfrm>
            <a:off x="3884760" y="9236160"/>
            <a:ext cx="2971440" cy="4852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85E175F0-2FA5-4F26-952C-C0036744BBA5}" type="slidenum">
              <a:rPr b="0" lang="de-DE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&lt;Foliennummer&gt;</a:t>
            </a:fld>
            <a:endParaRPr b="0" lang="de-DE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PlaceHolder 1"/>
          <p:cNvSpPr>
            <a:spLocks noGrp="1"/>
          </p:cNvSpPr>
          <p:nvPr>
            <p:ph type="body"/>
          </p:nvPr>
        </p:nvSpPr>
        <p:spPr>
          <a:xfrm>
            <a:off x="685800" y="4618080"/>
            <a:ext cx="5486040" cy="4376520"/>
          </a:xfrm>
          <a:prstGeom prst="rect">
            <a:avLst/>
          </a:prstGeom>
        </p:spPr>
        <p:txBody>
          <a:bodyPr/>
          <a:p>
            <a:endParaRPr b="0" lang="de-DE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7" name="TextShape 2"/>
          <p:cNvSpPr txBox="1"/>
          <p:nvPr/>
        </p:nvSpPr>
        <p:spPr>
          <a:xfrm>
            <a:off x="3884760" y="9236160"/>
            <a:ext cx="2971440" cy="4852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F05F4985-2973-4A5D-9D6F-C16E1560C8AC}" type="slidenum">
              <a:rPr b="0" lang="de-DE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&lt;Foliennummer&gt;</a:t>
            </a:fld>
            <a:endParaRPr b="0" lang="de-DE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 type="body"/>
          </p:nvPr>
        </p:nvSpPr>
        <p:spPr>
          <a:xfrm>
            <a:off x="685800" y="4618080"/>
            <a:ext cx="5486040" cy="4376520"/>
          </a:xfrm>
          <a:prstGeom prst="rect">
            <a:avLst/>
          </a:prstGeom>
        </p:spPr>
        <p:txBody>
          <a:bodyPr/>
          <a:p>
            <a:r>
              <a:rPr b="0" lang="de-DE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Konzept 1: alle Bibliotheken liefern an eine zentrale Stelle alle Daten; alle Datennutzer erhalten Daten von dieser zentralen Stelle. Intuitive Lösung, die allerdings keine Rücksicht auf die tatsächlichen Gegebenheiten nimmt</a:t>
            </a:r>
            <a:endParaRPr b="0" lang="de-DE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5" name="TextShape 2"/>
          <p:cNvSpPr txBox="1"/>
          <p:nvPr/>
        </p:nvSpPr>
        <p:spPr>
          <a:xfrm>
            <a:off x="3884760" y="9236160"/>
            <a:ext cx="2971440" cy="4852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0DEAEBC0-98F6-4734-8C0F-C6F3F89870C2}" type="slidenum">
              <a:rPr b="0" lang="de-DE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</a:t>
            </a:fld>
            <a:endParaRPr b="0" lang="de-DE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/>
          </p:cNvSpPr>
          <p:nvPr>
            <p:ph type="body"/>
          </p:nvPr>
        </p:nvSpPr>
        <p:spPr>
          <a:xfrm>
            <a:off x="685800" y="4618080"/>
            <a:ext cx="5486040" cy="4376520"/>
          </a:xfrm>
          <a:prstGeom prst="rect">
            <a:avLst/>
          </a:prstGeom>
        </p:spPr>
        <p:txBody>
          <a:bodyPr/>
          <a:p>
            <a:r>
              <a:rPr b="0" lang="de-DE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Konzept 2: dezentrales Konzept: Bibliotheken liefern (unterschiedliche) Daten an verschiedene Systeme</a:t>
            </a:r>
            <a:endParaRPr b="0" lang="de-DE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7" name="TextShape 2"/>
          <p:cNvSpPr txBox="1"/>
          <p:nvPr/>
        </p:nvSpPr>
        <p:spPr>
          <a:xfrm>
            <a:off x="3884760" y="9236160"/>
            <a:ext cx="2971440" cy="4852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ACCB9D10-82F9-4D32-AF3F-1398ED106815}" type="slidenum">
              <a:rPr b="0" lang="de-DE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</a:t>
            </a:fld>
            <a:endParaRPr b="0" lang="de-DE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PlaceHolder 1"/>
          <p:cNvSpPr>
            <a:spLocks noGrp="1"/>
          </p:cNvSpPr>
          <p:nvPr>
            <p:ph type="body"/>
          </p:nvPr>
        </p:nvSpPr>
        <p:spPr>
          <a:xfrm>
            <a:off x="685800" y="4618080"/>
            <a:ext cx="5486040" cy="4376520"/>
          </a:xfrm>
          <a:prstGeom prst="rect">
            <a:avLst/>
          </a:prstGeom>
        </p:spPr>
        <p:txBody>
          <a:bodyPr/>
          <a:p>
            <a:r>
              <a:rPr b="0" lang="de-DE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… </a:t>
            </a:r>
            <a:r>
              <a:rPr b="0" lang="de-DE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von denen NOAK die Daten bezieht. Datennutzer erhalten Daten von NOAK. Etwas kompliziertere Lösung, die aber auf bestehende Systeme aufbauen kann.</a:t>
            </a:r>
            <a:endParaRPr b="0" lang="de-DE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9" name="TextShape 2"/>
          <p:cNvSpPr txBox="1"/>
          <p:nvPr/>
        </p:nvSpPr>
        <p:spPr>
          <a:xfrm>
            <a:off x="3884760" y="9236160"/>
            <a:ext cx="2971440" cy="4852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89D98350-5CFF-463D-9048-6DF7C09F5A74}" type="slidenum">
              <a:rPr b="0" lang="de-DE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</a:t>
            </a:fld>
            <a:endParaRPr b="0" lang="de-DE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/>
          </p:cNvSpPr>
          <p:nvPr>
            <p:ph type="body"/>
          </p:nvPr>
        </p:nvSpPr>
        <p:spPr>
          <a:xfrm>
            <a:off x="685800" y="4618080"/>
            <a:ext cx="5486040" cy="4376520"/>
          </a:xfrm>
          <a:prstGeom prst="rect">
            <a:avLst/>
          </a:prstGeom>
        </p:spPr>
        <p:txBody>
          <a:bodyPr/>
          <a:p>
            <a:r>
              <a:rPr b="0" lang="de-DE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Folie 6-9: Daten, die man zur Verhandlung eines Transformationsvertrags für eine einzelne Einrichtung benötigt</a:t>
            </a:r>
            <a:endParaRPr b="0" lang="de-DE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1" name="TextShape 2"/>
          <p:cNvSpPr txBox="1"/>
          <p:nvPr/>
        </p:nvSpPr>
        <p:spPr>
          <a:xfrm>
            <a:off x="3884760" y="9236160"/>
            <a:ext cx="2971440" cy="4852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F1B37C96-6788-4479-8DA2-E9D94DDE255E}" type="slidenum">
              <a:rPr b="0" lang="de-DE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</a:t>
            </a:fld>
            <a:endParaRPr b="0" lang="de-DE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/>
          </p:cNvSpPr>
          <p:nvPr>
            <p:ph type="body"/>
          </p:nvPr>
        </p:nvSpPr>
        <p:spPr>
          <a:xfrm>
            <a:off x="685800" y="4618080"/>
            <a:ext cx="5486040" cy="4376520"/>
          </a:xfrm>
          <a:prstGeom prst="rect">
            <a:avLst/>
          </a:prstGeom>
        </p:spPr>
        <p:txBody>
          <a:bodyPr/>
          <a:p>
            <a:endParaRPr b="0" lang="de-DE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3" name="TextShape 2"/>
          <p:cNvSpPr txBox="1"/>
          <p:nvPr/>
        </p:nvSpPr>
        <p:spPr>
          <a:xfrm>
            <a:off x="3884760" y="9236160"/>
            <a:ext cx="2971440" cy="4852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0A7A22EE-CA78-4075-B56C-9C045E2816E3}" type="slidenum">
              <a:rPr b="0" lang="de-DE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</a:t>
            </a:fld>
            <a:endParaRPr b="0" lang="de-DE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PlaceHolder 1"/>
          <p:cNvSpPr>
            <a:spLocks noGrp="1"/>
          </p:cNvSpPr>
          <p:nvPr>
            <p:ph type="body"/>
          </p:nvPr>
        </p:nvSpPr>
        <p:spPr>
          <a:xfrm>
            <a:off x="685800" y="4618080"/>
            <a:ext cx="5486040" cy="4376520"/>
          </a:xfrm>
          <a:prstGeom prst="rect">
            <a:avLst/>
          </a:prstGeom>
        </p:spPr>
        <p:txBody>
          <a:bodyPr/>
          <a:p>
            <a:endParaRPr b="0" lang="de-DE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5" name="TextShape 2"/>
          <p:cNvSpPr txBox="1"/>
          <p:nvPr/>
        </p:nvSpPr>
        <p:spPr>
          <a:xfrm>
            <a:off x="3884760" y="9236160"/>
            <a:ext cx="2971440" cy="4852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CE107242-48FF-46DC-B57A-67D961C7662A}" type="slidenum">
              <a:rPr b="0" lang="de-DE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</a:t>
            </a:fld>
            <a:endParaRPr b="0" lang="de-DE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719280" y="6094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719280" y="1905120"/>
            <a:ext cx="777204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719280" y="4054320"/>
            <a:ext cx="777204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719280" y="6094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719280" y="190512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701960" y="190512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4701960" y="405432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body"/>
          </p:nvPr>
        </p:nvSpPr>
        <p:spPr>
          <a:xfrm>
            <a:off x="719280" y="405432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719280" y="6094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719280" y="190512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3347280" y="190512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5974920" y="190512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1" name="PlaceHolder 5"/>
          <p:cNvSpPr>
            <a:spLocks noGrp="1"/>
          </p:cNvSpPr>
          <p:nvPr>
            <p:ph type="body"/>
          </p:nvPr>
        </p:nvSpPr>
        <p:spPr>
          <a:xfrm>
            <a:off x="5974920" y="405432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2" name="PlaceHolder 6"/>
          <p:cNvSpPr>
            <a:spLocks noGrp="1"/>
          </p:cNvSpPr>
          <p:nvPr>
            <p:ph type="body"/>
          </p:nvPr>
        </p:nvSpPr>
        <p:spPr>
          <a:xfrm>
            <a:off x="3347280" y="405432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3" name="PlaceHolder 7"/>
          <p:cNvSpPr>
            <a:spLocks noGrp="1"/>
          </p:cNvSpPr>
          <p:nvPr>
            <p:ph type="body"/>
          </p:nvPr>
        </p:nvSpPr>
        <p:spPr>
          <a:xfrm>
            <a:off x="719280" y="405432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719280" y="6094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subTitle"/>
          </p:nvPr>
        </p:nvSpPr>
        <p:spPr>
          <a:xfrm>
            <a:off x="719280" y="1905120"/>
            <a:ext cx="7772040" cy="411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719280" y="6094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719280" y="1905120"/>
            <a:ext cx="7772040" cy="411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719280" y="6094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719280" y="1905120"/>
            <a:ext cx="3792600" cy="411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701960" y="1905120"/>
            <a:ext cx="3792600" cy="411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719280" y="6094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subTitle"/>
          </p:nvPr>
        </p:nvSpPr>
        <p:spPr>
          <a:xfrm>
            <a:off x="719280" y="609480"/>
            <a:ext cx="77720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719280" y="6094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719280" y="190512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719280" y="405432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4701960" y="1905120"/>
            <a:ext cx="3792600" cy="411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719280" y="6094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subTitle"/>
          </p:nvPr>
        </p:nvSpPr>
        <p:spPr>
          <a:xfrm>
            <a:off x="719280" y="1905120"/>
            <a:ext cx="7772040" cy="411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719280" y="6094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719280" y="1905120"/>
            <a:ext cx="3792600" cy="411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701960" y="190512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4701960" y="405432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719280" y="6094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719280" y="190512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4701960" y="190512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719280" y="4054320"/>
            <a:ext cx="777204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719280" y="6094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719280" y="1905120"/>
            <a:ext cx="777204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719280" y="4054320"/>
            <a:ext cx="777204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719280" y="6094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719280" y="190512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701960" y="190512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4701960" y="405432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6" name="PlaceHolder 5"/>
          <p:cNvSpPr>
            <a:spLocks noGrp="1"/>
          </p:cNvSpPr>
          <p:nvPr>
            <p:ph type="body"/>
          </p:nvPr>
        </p:nvSpPr>
        <p:spPr>
          <a:xfrm>
            <a:off x="719280" y="405432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719280" y="6094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719280" y="190512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3347280" y="190512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5974920" y="190512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1" name="PlaceHolder 5"/>
          <p:cNvSpPr>
            <a:spLocks noGrp="1"/>
          </p:cNvSpPr>
          <p:nvPr>
            <p:ph type="body"/>
          </p:nvPr>
        </p:nvSpPr>
        <p:spPr>
          <a:xfrm>
            <a:off x="5974920" y="405432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2" name="PlaceHolder 6"/>
          <p:cNvSpPr>
            <a:spLocks noGrp="1"/>
          </p:cNvSpPr>
          <p:nvPr>
            <p:ph type="body"/>
          </p:nvPr>
        </p:nvSpPr>
        <p:spPr>
          <a:xfrm>
            <a:off x="3347280" y="405432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3" name="PlaceHolder 7"/>
          <p:cNvSpPr>
            <a:spLocks noGrp="1"/>
          </p:cNvSpPr>
          <p:nvPr>
            <p:ph type="body"/>
          </p:nvPr>
        </p:nvSpPr>
        <p:spPr>
          <a:xfrm>
            <a:off x="719280" y="405432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719280" y="6094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subTitle"/>
          </p:nvPr>
        </p:nvSpPr>
        <p:spPr>
          <a:xfrm>
            <a:off x="719280" y="1905120"/>
            <a:ext cx="7772040" cy="411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719280" y="6094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719280" y="1905120"/>
            <a:ext cx="7772040" cy="411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719280" y="6094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719280" y="1905120"/>
            <a:ext cx="3792600" cy="411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4701960" y="1905120"/>
            <a:ext cx="3792600" cy="411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719280" y="6094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719280" y="6094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719280" y="1905120"/>
            <a:ext cx="7772040" cy="411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subTitle"/>
          </p:nvPr>
        </p:nvSpPr>
        <p:spPr>
          <a:xfrm>
            <a:off x="719280" y="609480"/>
            <a:ext cx="77720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719280" y="6094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719280" y="190512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719280" y="405432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4701960" y="1905120"/>
            <a:ext cx="3792600" cy="411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719280" y="6094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719280" y="1905120"/>
            <a:ext cx="3792600" cy="411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4701960" y="190512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4701960" y="405432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719280" y="6094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719280" y="190512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4701960" y="190512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 type="body"/>
          </p:nvPr>
        </p:nvSpPr>
        <p:spPr>
          <a:xfrm>
            <a:off x="719280" y="4054320"/>
            <a:ext cx="777204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719280" y="6094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719280" y="1905120"/>
            <a:ext cx="777204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719280" y="4054320"/>
            <a:ext cx="777204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719280" y="6094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719280" y="190512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4701960" y="190512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1" name="PlaceHolder 4"/>
          <p:cNvSpPr>
            <a:spLocks noGrp="1"/>
          </p:cNvSpPr>
          <p:nvPr>
            <p:ph type="body"/>
          </p:nvPr>
        </p:nvSpPr>
        <p:spPr>
          <a:xfrm>
            <a:off x="4701960" y="405432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2" name="PlaceHolder 5"/>
          <p:cNvSpPr>
            <a:spLocks noGrp="1"/>
          </p:cNvSpPr>
          <p:nvPr>
            <p:ph type="body"/>
          </p:nvPr>
        </p:nvSpPr>
        <p:spPr>
          <a:xfrm>
            <a:off x="719280" y="405432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719280" y="6094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719280" y="190512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3347280" y="190512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 type="body"/>
          </p:nvPr>
        </p:nvSpPr>
        <p:spPr>
          <a:xfrm>
            <a:off x="5974920" y="190512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7" name="PlaceHolder 5"/>
          <p:cNvSpPr>
            <a:spLocks noGrp="1"/>
          </p:cNvSpPr>
          <p:nvPr>
            <p:ph type="body"/>
          </p:nvPr>
        </p:nvSpPr>
        <p:spPr>
          <a:xfrm>
            <a:off x="5974920" y="405432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8" name="PlaceHolder 6"/>
          <p:cNvSpPr>
            <a:spLocks noGrp="1"/>
          </p:cNvSpPr>
          <p:nvPr>
            <p:ph type="body"/>
          </p:nvPr>
        </p:nvSpPr>
        <p:spPr>
          <a:xfrm>
            <a:off x="3347280" y="405432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9" name="PlaceHolder 7"/>
          <p:cNvSpPr>
            <a:spLocks noGrp="1"/>
          </p:cNvSpPr>
          <p:nvPr>
            <p:ph type="body"/>
          </p:nvPr>
        </p:nvSpPr>
        <p:spPr>
          <a:xfrm>
            <a:off x="719280" y="405432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719280" y="6094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719280" y="1905120"/>
            <a:ext cx="3792600" cy="411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701960" y="1905120"/>
            <a:ext cx="3792600" cy="411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719280" y="6094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subTitle"/>
          </p:nvPr>
        </p:nvSpPr>
        <p:spPr>
          <a:xfrm>
            <a:off x="719280" y="609480"/>
            <a:ext cx="77720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719280" y="6094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719280" y="190512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719280" y="405432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701960" y="1905120"/>
            <a:ext cx="3792600" cy="411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719280" y="6094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719280" y="1905120"/>
            <a:ext cx="3792600" cy="411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701960" y="190512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701960" y="405432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719280" y="609480"/>
            <a:ext cx="77720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719280" y="190512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701960" y="190512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719280" y="4054320"/>
            <a:ext cx="777204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2286000"/>
            <a:ext cx="124920" cy="2285640"/>
          </a:xfrm>
          <a:prstGeom prst="rect">
            <a:avLst/>
          </a:prstGeom>
          <a:solidFill>
            <a:srgbClr val="b9b9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/>
          <p:cNvSpPr/>
          <p:nvPr/>
        </p:nvSpPr>
        <p:spPr>
          <a:xfrm>
            <a:off x="125280" y="2286000"/>
            <a:ext cx="126720" cy="2285640"/>
          </a:xfrm>
          <a:prstGeom prst="rect">
            <a:avLst/>
          </a:prstGeom>
          <a:solidFill>
            <a:srgbClr val="51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0" y="0"/>
            <a:ext cx="124920" cy="2285640"/>
          </a:xfrm>
          <a:prstGeom prst="rect">
            <a:avLst/>
          </a:prstGeom>
          <a:solidFill>
            <a:srgbClr val="005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125280" y="0"/>
            <a:ext cx="126720" cy="2285640"/>
          </a:xfrm>
          <a:prstGeom prst="rect">
            <a:avLst/>
          </a:prstGeom>
          <a:solidFill>
            <a:srgbClr val="9c9c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0" y="4572000"/>
            <a:ext cx="124920" cy="2285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" name="CustomShape 6"/>
          <p:cNvSpPr/>
          <p:nvPr/>
        </p:nvSpPr>
        <p:spPr>
          <a:xfrm>
            <a:off x="125280" y="4572000"/>
            <a:ext cx="126720" cy="2285640"/>
          </a:xfrm>
          <a:prstGeom prst="rect">
            <a:avLst/>
          </a:prstGeom>
          <a:solidFill>
            <a:srgbClr val="9c9c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6" name="Picture 2" descr=""/>
          <p:cNvPicPr/>
          <p:nvPr/>
        </p:nvPicPr>
        <p:blipFill>
          <a:blip r:embed="rId2"/>
          <a:stretch/>
        </p:blipFill>
        <p:spPr>
          <a:xfrm>
            <a:off x="7451640" y="150840"/>
            <a:ext cx="1439640" cy="461520"/>
          </a:xfrm>
          <a:prstGeom prst="rect">
            <a:avLst/>
          </a:prstGeom>
          <a:ln w="9360">
            <a:noFill/>
          </a:ln>
        </p:spPr>
      </p:pic>
      <p:sp>
        <p:nvSpPr>
          <p:cNvPr id="7" name="CustomShape 7"/>
          <p:cNvSpPr/>
          <p:nvPr/>
        </p:nvSpPr>
        <p:spPr>
          <a:xfrm rot="16200000">
            <a:off x="-1076400" y="5666400"/>
            <a:ext cx="2276280" cy="10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de-DE" sz="700" spc="-1" strike="noStrike">
                <a:solidFill>
                  <a:srgbClr val="515151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Mitglied der Helmholtz-Gemeinschaft</a:t>
            </a:r>
            <a:endParaRPr b="0" lang="de-DE" sz="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CustomShape 8"/>
          <p:cNvSpPr/>
          <p:nvPr/>
        </p:nvSpPr>
        <p:spPr>
          <a:xfrm>
            <a:off x="250920" y="2286000"/>
            <a:ext cx="8892720" cy="4571640"/>
          </a:xfrm>
          <a:prstGeom prst="rect">
            <a:avLst/>
          </a:prstGeom>
          <a:solidFill>
            <a:srgbClr val="005b82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ustomShape 9"/>
          <p:cNvSpPr/>
          <p:nvPr/>
        </p:nvSpPr>
        <p:spPr>
          <a:xfrm>
            <a:off x="7308720" y="1440"/>
            <a:ext cx="1834920" cy="97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0" name="Picture 60" descr=""/>
          <p:cNvPicPr/>
          <p:nvPr/>
        </p:nvPicPr>
        <p:blipFill>
          <a:blip r:embed="rId3"/>
          <a:stretch/>
        </p:blipFill>
        <p:spPr>
          <a:xfrm>
            <a:off x="6194520" y="249120"/>
            <a:ext cx="2517480" cy="817200"/>
          </a:xfrm>
          <a:prstGeom prst="rect">
            <a:avLst/>
          </a:prstGeom>
          <a:ln w="9360">
            <a:noFill/>
          </a:ln>
        </p:spPr>
      </p:pic>
      <p:sp>
        <p:nvSpPr>
          <p:cNvPr id="11" name="PlaceHolder 10"/>
          <p:cNvSpPr>
            <a:spLocks noGrp="1"/>
          </p:cNvSpPr>
          <p:nvPr>
            <p:ph type="body"/>
          </p:nvPr>
        </p:nvSpPr>
        <p:spPr>
          <a:xfrm>
            <a:off x="827640" y="2708280"/>
            <a:ext cx="7254360" cy="792360"/>
          </a:xfrm>
          <a:prstGeom prst="rect">
            <a:avLst/>
          </a:prstGeom>
        </p:spPr>
        <p:txBody>
          <a:bodyPr lIns="0" rIns="0" tIns="0" bIns="0"/>
          <a:p>
            <a:pPr>
              <a:lnSpc>
                <a:spcPct val="100000"/>
              </a:lnSpc>
              <a:spcBef>
                <a:spcPts val="961"/>
              </a:spcBef>
            </a:pPr>
            <a:r>
              <a:rPr b="0" lang="de-DE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Textmasterformate durch Klicken bearbeiten</a:t>
            </a:r>
            <a:endParaRPr b="0" lang="de-DE" sz="4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" name="PlaceHolder 11"/>
          <p:cNvSpPr>
            <a:spLocks noGrp="1"/>
          </p:cNvSpPr>
          <p:nvPr>
            <p:ph type="body"/>
          </p:nvPr>
        </p:nvSpPr>
        <p:spPr>
          <a:xfrm>
            <a:off x="827640" y="3501000"/>
            <a:ext cx="7254360" cy="576000"/>
          </a:xfrm>
          <a:prstGeom prst="rect">
            <a:avLst/>
          </a:prstGeom>
        </p:spPr>
        <p:txBody>
          <a:bodyPr lIns="0" rIns="0" tIns="0" bIns="0"/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de-DE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Textmasterformate durch Klicken bearbeiten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" name="PlaceHolder 12"/>
          <p:cNvSpPr>
            <a:spLocks noGrp="1"/>
          </p:cNvSpPr>
          <p:nvPr>
            <p:ph type="body"/>
          </p:nvPr>
        </p:nvSpPr>
        <p:spPr>
          <a:xfrm>
            <a:off x="827640" y="4869000"/>
            <a:ext cx="6481440" cy="576000"/>
          </a:xfrm>
          <a:prstGeom prst="rect">
            <a:avLst/>
          </a:prstGeom>
        </p:spPr>
        <p:txBody>
          <a:bodyPr lIns="0" rIns="0" tIns="0" bIns="0"/>
          <a:p>
            <a:pPr>
              <a:lnSpc>
                <a:spcPct val="100000"/>
              </a:lnSpc>
              <a:spcBef>
                <a:spcPts val="281"/>
              </a:spcBef>
            </a:pPr>
            <a:r>
              <a:rPr b="0" lang="de-DE" sz="1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Textmasterformate durch Klicken bearbeiten</a:t>
            </a:r>
            <a:endParaRPr b="0" lang="de-DE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" name="PlaceHolder 13"/>
          <p:cNvSpPr>
            <a:spLocks noGrp="1"/>
          </p:cNvSpPr>
          <p:nvPr>
            <p:ph type="dt"/>
          </p:nvPr>
        </p:nvSpPr>
        <p:spPr>
          <a:xfrm>
            <a:off x="720720" y="6356520"/>
            <a:ext cx="2133360" cy="364680"/>
          </a:xfrm>
          <a:prstGeom prst="rect">
            <a:avLst/>
          </a:prstGeom>
        </p:spPr>
        <p:txBody>
          <a:bodyPr lIns="0" anchor="ctr"/>
          <a:p>
            <a:pPr>
              <a:lnSpc>
                <a:spcPct val="100000"/>
              </a:lnSpc>
            </a:pPr>
            <a:r>
              <a:rPr b="0" lang="de-DE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Bernhard Mittermaier</a:t>
            </a:r>
            <a:endParaRPr b="0" lang="de-DE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5" name="PlaceHolder 1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de-DE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Bibliothekskongress Leipzig 2013</a:t>
            </a:r>
            <a:endParaRPr b="0" lang="de-DE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" name="PlaceHolder 1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CB13BBE9-6981-40FF-963E-822A7A340EC9}" type="slidenum">
              <a:rPr b="0" lang="de-DE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&lt;Foliennummer&gt;</a:t>
            </a:fld>
            <a:endParaRPr b="0" lang="de-DE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" name="PlaceHolder 16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de-DE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Format des Titeltextes durch Klicken bearbeiten</a:t>
            </a:r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stomShape 1"/>
          <p:cNvSpPr/>
          <p:nvPr/>
        </p:nvSpPr>
        <p:spPr>
          <a:xfrm>
            <a:off x="0" y="2286000"/>
            <a:ext cx="124920" cy="2285640"/>
          </a:xfrm>
          <a:prstGeom prst="rect">
            <a:avLst/>
          </a:prstGeom>
          <a:solidFill>
            <a:srgbClr val="b9b9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5" name="CustomShape 2"/>
          <p:cNvSpPr/>
          <p:nvPr/>
        </p:nvSpPr>
        <p:spPr>
          <a:xfrm>
            <a:off x="125280" y="2286000"/>
            <a:ext cx="126720" cy="2285640"/>
          </a:xfrm>
          <a:prstGeom prst="rect">
            <a:avLst/>
          </a:prstGeom>
          <a:solidFill>
            <a:srgbClr val="51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6" name="CustomShape 3"/>
          <p:cNvSpPr/>
          <p:nvPr/>
        </p:nvSpPr>
        <p:spPr>
          <a:xfrm>
            <a:off x="0" y="0"/>
            <a:ext cx="124920" cy="2285640"/>
          </a:xfrm>
          <a:prstGeom prst="rect">
            <a:avLst/>
          </a:prstGeom>
          <a:solidFill>
            <a:srgbClr val="005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4"/>
          <p:cNvSpPr/>
          <p:nvPr/>
        </p:nvSpPr>
        <p:spPr>
          <a:xfrm>
            <a:off x="125280" y="0"/>
            <a:ext cx="126720" cy="2285640"/>
          </a:xfrm>
          <a:prstGeom prst="rect">
            <a:avLst/>
          </a:prstGeom>
          <a:solidFill>
            <a:srgbClr val="9c9c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8" name="CustomShape 5"/>
          <p:cNvSpPr/>
          <p:nvPr/>
        </p:nvSpPr>
        <p:spPr>
          <a:xfrm>
            <a:off x="0" y="4572000"/>
            <a:ext cx="124920" cy="2285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9" name="CustomShape 6"/>
          <p:cNvSpPr/>
          <p:nvPr/>
        </p:nvSpPr>
        <p:spPr>
          <a:xfrm>
            <a:off x="125280" y="4572000"/>
            <a:ext cx="126720" cy="2285640"/>
          </a:xfrm>
          <a:prstGeom prst="rect">
            <a:avLst/>
          </a:prstGeom>
          <a:solidFill>
            <a:srgbClr val="9c9c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60" name="Picture 2" descr=""/>
          <p:cNvPicPr/>
          <p:nvPr/>
        </p:nvPicPr>
        <p:blipFill>
          <a:blip r:embed="rId2"/>
          <a:stretch/>
        </p:blipFill>
        <p:spPr>
          <a:xfrm>
            <a:off x="7451640" y="150840"/>
            <a:ext cx="1439640" cy="461520"/>
          </a:xfrm>
          <a:prstGeom prst="rect">
            <a:avLst/>
          </a:prstGeom>
          <a:ln w="9360">
            <a:noFill/>
          </a:ln>
        </p:spPr>
      </p:pic>
      <p:sp>
        <p:nvSpPr>
          <p:cNvPr id="61" name="CustomShape 7"/>
          <p:cNvSpPr/>
          <p:nvPr/>
        </p:nvSpPr>
        <p:spPr>
          <a:xfrm rot="16200000">
            <a:off x="-1076400" y="5666400"/>
            <a:ext cx="2276280" cy="10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de-DE" sz="700" spc="-1" strike="noStrike">
                <a:solidFill>
                  <a:srgbClr val="515151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Mitglied der Helmholtz-Gemeinschaft</a:t>
            </a:r>
            <a:endParaRPr b="0" lang="de-DE" sz="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8"/>
          <p:cNvSpPr>
            <a:spLocks noGrp="1"/>
          </p:cNvSpPr>
          <p:nvPr>
            <p:ph type="body"/>
          </p:nvPr>
        </p:nvSpPr>
        <p:spPr>
          <a:xfrm>
            <a:off x="720000" y="1989000"/>
            <a:ext cx="8074800" cy="4104000"/>
          </a:xfrm>
          <a:prstGeom prst="rect">
            <a:avLst/>
          </a:prstGeom>
        </p:spPr>
        <p:txBody>
          <a:bodyPr lIns="0" rIns="0" tIns="0" bIns="0"/>
          <a:p>
            <a:pPr>
              <a:lnSpc>
                <a:spcPct val="100000"/>
              </a:lnSpc>
              <a:spcBef>
                <a:spcPts val="439"/>
              </a:spcBef>
            </a:pPr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Textmasterformate durch Klicken bearbeiten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Zweite Ebene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39"/>
              </a:spcBef>
              <a:buClr>
                <a:srgbClr val="005b82"/>
              </a:buClr>
              <a:buSzPct val="80000"/>
              <a:buFont typeface="Wingdings" charset="2"/>
              <a:buChar char=""/>
            </a:pPr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Dritte Ebene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3" name="PlaceHolder 9"/>
          <p:cNvSpPr>
            <a:spLocks noGrp="1"/>
          </p:cNvSpPr>
          <p:nvPr>
            <p:ph type="body"/>
          </p:nvPr>
        </p:nvSpPr>
        <p:spPr>
          <a:xfrm>
            <a:off x="720000" y="476640"/>
            <a:ext cx="7488360" cy="575640"/>
          </a:xfrm>
          <a:prstGeom prst="rect">
            <a:avLst/>
          </a:prstGeom>
        </p:spPr>
        <p:txBody>
          <a:bodyPr lIns="0" rIns="0" tIns="0" bIns="0"/>
          <a:p>
            <a:pPr>
              <a:lnSpc>
                <a:spcPct val="100000"/>
              </a:lnSpc>
              <a:spcBef>
                <a:spcPts val="561"/>
              </a:spcBef>
            </a:pPr>
            <a:r>
              <a:rPr b="1" lang="de-DE" sz="2800" spc="-1" strike="noStrike">
                <a:solidFill>
                  <a:srgbClr val="005b82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Textmasterformate durch Klicken bearbeiten</a:t>
            </a:r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10"/>
          <p:cNvSpPr>
            <a:spLocks noGrp="1"/>
          </p:cNvSpPr>
          <p:nvPr>
            <p:ph type="dt"/>
          </p:nvPr>
        </p:nvSpPr>
        <p:spPr>
          <a:xfrm>
            <a:off x="720720" y="6356520"/>
            <a:ext cx="2133360" cy="364680"/>
          </a:xfrm>
          <a:prstGeom prst="rect">
            <a:avLst/>
          </a:prstGeom>
        </p:spPr>
        <p:txBody>
          <a:bodyPr lIns="0" anchor="ctr"/>
          <a:p>
            <a:pPr>
              <a:lnSpc>
                <a:spcPct val="100000"/>
              </a:lnSpc>
            </a:pPr>
            <a:r>
              <a:rPr b="0" lang="de-DE" sz="1200" spc="-1" strike="noStrike">
                <a:solidFill>
                  <a:srgbClr val="8b9ba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Bernhard Mittermaier</a:t>
            </a:r>
            <a:endParaRPr b="0" lang="de-DE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5" name="PlaceHolder 11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de-DE" sz="1200" spc="-1" strike="noStrike">
                <a:solidFill>
                  <a:srgbClr val="8b9ba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27.05.2015</a:t>
            </a:r>
            <a:endParaRPr b="0" lang="de-DE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6" name="PlaceHolder 12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DF4AC053-EE50-4EB8-88E2-E4513E69A37D}" type="slidenum">
              <a:rPr b="0" lang="de-DE" sz="1200" spc="-1" strike="noStrike">
                <a:solidFill>
                  <a:srgbClr val="8b9ba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b="0" lang="de-DE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7" name="PlaceHolder 1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de-DE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Format des Titeltextes durch Klicken bearbeiten</a:t>
            </a:r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0" y="2286000"/>
            <a:ext cx="124920" cy="2285640"/>
          </a:xfrm>
          <a:prstGeom prst="rect">
            <a:avLst/>
          </a:prstGeom>
          <a:solidFill>
            <a:srgbClr val="b9b9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5" name="CustomShape 2"/>
          <p:cNvSpPr/>
          <p:nvPr/>
        </p:nvSpPr>
        <p:spPr>
          <a:xfrm>
            <a:off x="125280" y="2286000"/>
            <a:ext cx="126720" cy="2285640"/>
          </a:xfrm>
          <a:prstGeom prst="rect">
            <a:avLst/>
          </a:prstGeom>
          <a:solidFill>
            <a:srgbClr val="51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6" name="CustomShape 3"/>
          <p:cNvSpPr/>
          <p:nvPr/>
        </p:nvSpPr>
        <p:spPr>
          <a:xfrm>
            <a:off x="0" y="0"/>
            <a:ext cx="124920" cy="2285640"/>
          </a:xfrm>
          <a:prstGeom prst="rect">
            <a:avLst/>
          </a:prstGeom>
          <a:solidFill>
            <a:srgbClr val="005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7" name="CustomShape 4"/>
          <p:cNvSpPr/>
          <p:nvPr/>
        </p:nvSpPr>
        <p:spPr>
          <a:xfrm>
            <a:off x="125280" y="0"/>
            <a:ext cx="126720" cy="2285640"/>
          </a:xfrm>
          <a:prstGeom prst="rect">
            <a:avLst/>
          </a:prstGeom>
          <a:solidFill>
            <a:srgbClr val="9c9c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CustomShape 5"/>
          <p:cNvSpPr/>
          <p:nvPr/>
        </p:nvSpPr>
        <p:spPr>
          <a:xfrm>
            <a:off x="0" y="4572000"/>
            <a:ext cx="124920" cy="2285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9" name="CustomShape 6"/>
          <p:cNvSpPr/>
          <p:nvPr/>
        </p:nvSpPr>
        <p:spPr>
          <a:xfrm>
            <a:off x="125280" y="4572000"/>
            <a:ext cx="126720" cy="2285640"/>
          </a:xfrm>
          <a:prstGeom prst="rect">
            <a:avLst/>
          </a:prstGeom>
          <a:solidFill>
            <a:srgbClr val="9c9c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10" name="Picture 2" descr=""/>
          <p:cNvPicPr/>
          <p:nvPr/>
        </p:nvPicPr>
        <p:blipFill>
          <a:blip r:embed="rId2"/>
          <a:stretch/>
        </p:blipFill>
        <p:spPr>
          <a:xfrm>
            <a:off x="7451640" y="150840"/>
            <a:ext cx="1439640" cy="461520"/>
          </a:xfrm>
          <a:prstGeom prst="rect">
            <a:avLst/>
          </a:prstGeom>
          <a:ln w="9360">
            <a:noFill/>
          </a:ln>
        </p:spPr>
      </p:pic>
      <p:sp>
        <p:nvSpPr>
          <p:cNvPr id="111" name="CustomShape 7"/>
          <p:cNvSpPr/>
          <p:nvPr/>
        </p:nvSpPr>
        <p:spPr>
          <a:xfrm rot="16200000">
            <a:off x="-1076400" y="5666400"/>
            <a:ext cx="2276280" cy="10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de-DE" sz="700" spc="-1" strike="noStrike">
                <a:solidFill>
                  <a:srgbClr val="515151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Mitglied der Helmholtz-Gemeinschaft</a:t>
            </a:r>
            <a:endParaRPr b="0" lang="de-DE" sz="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PlaceHolder 8"/>
          <p:cNvSpPr>
            <a:spLocks noGrp="1"/>
          </p:cNvSpPr>
          <p:nvPr>
            <p:ph type="title"/>
          </p:nvPr>
        </p:nvSpPr>
        <p:spPr>
          <a:xfrm>
            <a:off x="719280" y="609480"/>
            <a:ext cx="7772040" cy="1142640"/>
          </a:xfrm>
          <a:prstGeom prst="rect">
            <a:avLst/>
          </a:prstGeom>
        </p:spPr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de-DE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Titelmasterformat durch Klicken bearbeiten</a:t>
            </a:r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PlaceHolder 9"/>
          <p:cNvSpPr>
            <a:spLocks noGrp="1"/>
          </p:cNvSpPr>
          <p:nvPr>
            <p:ph type="body"/>
          </p:nvPr>
        </p:nvSpPr>
        <p:spPr>
          <a:xfrm>
            <a:off x="719280" y="1905120"/>
            <a:ext cx="7772040" cy="4114440"/>
          </a:xfrm>
          <a:prstGeom prst="rect">
            <a:avLst/>
          </a:prstGeom>
        </p:spPr>
        <p:txBody>
          <a:bodyPr lIns="90000" rIns="90000" tIns="45000" bIns="45000"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Textmasterformat bearbeiten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de-DE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Zweite Ebene</a:t>
            </a:r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Dritte Ebene</a:t>
            </a:r>
            <a:endParaRPr b="0" lang="de-DE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de-DE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Vierte Ebene</a:t>
            </a:r>
            <a:endParaRPr b="0" lang="de-DE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de-DE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Fünfte Ebene</a:t>
            </a:r>
            <a:endParaRPr b="0" lang="de-DE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1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Shape 1"/>
          <p:cNvSpPr txBox="1"/>
          <p:nvPr/>
        </p:nvSpPr>
        <p:spPr>
          <a:xfrm>
            <a:off x="826920" y="2708280"/>
            <a:ext cx="8065800" cy="36000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spcBef>
                <a:spcPts val="561"/>
              </a:spcBef>
            </a:pPr>
            <a:r>
              <a:rPr b="1" lang="de-D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Die Datenstelle des </a:t>
            </a:r>
            <a:br/>
            <a:r>
              <a:rPr b="1" lang="de-DE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Nationalen Open-Access-Kontaktpunkts OA2020-DE</a:t>
            </a:r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6" name="TextShape 2"/>
          <p:cNvSpPr txBox="1"/>
          <p:nvPr/>
        </p:nvSpPr>
        <p:spPr>
          <a:xfrm>
            <a:off x="755640" y="5157720"/>
            <a:ext cx="6481440" cy="5760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spcBef>
                <a:spcPts val="281"/>
              </a:spcBef>
            </a:pPr>
            <a:r>
              <a:rPr b="0" lang="de-DE" sz="1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12.09.2017 | 11. Open-Access-Tage, Dresden</a:t>
            </a:r>
            <a:br/>
            <a:r>
              <a:rPr b="0" lang="de-DE" sz="1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Dr. Bernhard Mittermaier, Forschungszentrum Jülich</a:t>
            </a:r>
            <a:endParaRPr b="0" lang="de-DE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57" name="Grafik 9" descr=""/>
          <p:cNvPicPr/>
          <p:nvPr/>
        </p:nvPicPr>
        <p:blipFill>
          <a:blip r:embed="rId1"/>
          <a:stretch/>
        </p:blipFill>
        <p:spPr>
          <a:xfrm>
            <a:off x="7812360" y="6237360"/>
            <a:ext cx="1080360" cy="375480"/>
          </a:xfrm>
          <a:prstGeom prst="rect">
            <a:avLst/>
          </a:prstGeom>
          <a:ln>
            <a:noFill/>
          </a:ln>
        </p:spPr>
      </p:pic>
    </p:spTree>
  </p:cSld>
  <p:transition spd="slow">
    <p:pull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TextShape 1"/>
          <p:cNvSpPr txBox="1"/>
          <p:nvPr/>
        </p:nvSpPr>
        <p:spPr>
          <a:xfrm>
            <a:off x="683640" y="692640"/>
            <a:ext cx="8100000" cy="5756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spcBef>
                <a:spcPts val="561"/>
              </a:spcBef>
            </a:pPr>
            <a:r>
              <a:rPr b="1" lang="de-DE" sz="2800" spc="-1" strike="noStrike">
                <a:solidFill>
                  <a:srgbClr val="005b82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Daten 4 – Publikationsausgaben</a:t>
            </a:r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1" name="TextShape 2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3548C9FE-6029-4D45-9304-E7ADE1518260}" type="slidenum">
              <a:rPr b="0" lang="de-DE" sz="1200" spc="-1" strike="noStrike">
                <a:solidFill>
                  <a:srgbClr val="8b9ba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b="0" lang="de-DE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aphicFrame>
        <p:nvGraphicFramePr>
          <p:cNvPr id="232" name="Table 3"/>
          <p:cNvGraphicFramePr/>
          <p:nvPr/>
        </p:nvGraphicFramePr>
        <p:xfrm>
          <a:off x="467640" y="1324800"/>
          <a:ext cx="8425440" cy="4380120"/>
        </p:xfrm>
        <a:graphic>
          <a:graphicData uri="http://schemas.openxmlformats.org/drawingml/2006/table">
            <a:tbl>
              <a:tblPr/>
              <a:tblGrid>
                <a:gridCol w="573840"/>
                <a:gridCol w="7851600"/>
              </a:tblGrid>
              <a:tr h="824760">
                <a:tc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38880" rIns="38880" tIns="0" bIns="0" anchor="ctr"/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de-DE" sz="20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Information</a:t>
                      </a:r>
                      <a:endParaRPr b="0" lang="de-DE" sz="2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609480">
                <a:tc>
                  <a:txBody>
                    <a:bodyPr lIns="38880" rIns="38880" tIns="0" bIns="0" anchor="ctr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de-DE" sz="2000" spc="-1" strike="noStrike">
                          <a:solidFill>
                            <a:srgbClr val="ffff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++</a:t>
                      </a:r>
                      <a:endParaRPr b="0" lang="de-DE" sz="2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38880" rIns="38880" tIns="0" bIns="0" anchor="ctr"/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de-DE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Zahl der Gold OA Publikationen (corresponding authors der Einrichtung) in jeder Zeitschrift in den letzten drei Jahren</a:t>
                      </a:r>
                      <a:endParaRPr b="0" lang="de-DE" sz="2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609480">
                <a:tc>
                  <a:txBody>
                    <a:bodyPr lIns="38880" rIns="38880" tIns="0" bIns="0" anchor="ctr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de-DE" sz="2000" spc="-1" strike="noStrike">
                          <a:solidFill>
                            <a:srgbClr val="ffff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++</a:t>
                      </a:r>
                      <a:endParaRPr b="0" lang="de-DE" sz="2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38880" rIns="38880" tIns="0" bIns="0" anchor="ctr"/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de-DE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Zahl der Hybrid-OA Publikationen (corresponding authors der Einrichtung) in jeder Zeitschrift in den letzten drei Jahren</a:t>
                      </a:r>
                      <a:endParaRPr b="0" lang="de-DE" sz="2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559080">
                <a:tc>
                  <a:txBody>
                    <a:bodyPr lIns="38880" rIns="38880" tIns="0" bIns="0" anchor="ctr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de-DE" sz="2000" spc="-1" strike="noStrike">
                          <a:solidFill>
                            <a:srgbClr val="ffff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++</a:t>
                      </a:r>
                      <a:endParaRPr b="0" lang="de-DE" sz="2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38880" rIns="38880" tIns="0" bIns="0" anchor="ctr"/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de-DE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Ausgaben für Gold OA in jeder Zeitschrift in den letzten drei Jahren</a:t>
                      </a:r>
                      <a:endParaRPr b="0" lang="de-DE" sz="2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559080">
                <a:tc>
                  <a:txBody>
                    <a:bodyPr lIns="38880" rIns="38880" tIns="0" bIns="0" anchor="ctr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de-DE" sz="2000" spc="-1" strike="noStrike">
                          <a:solidFill>
                            <a:srgbClr val="ffff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++</a:t>
                      </a:r>
                      <a:endParaRPr b="0" lang="de-DE" sz="2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38880" rIns="38880" tIns="0" bIns="0" anchor="ctr"/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de-DE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Ausgaben für Hybrid-OA in jeder Zeitschrift in den letzten drei Jahren</a:t>
                      </a:r>
                      <a:endParaRPr b="0" lang="de-DE" sz="2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609480">
                <a:tc>
                  <a:txBody>
                    <a:bodyPr lIns="38880" rIns="38880" tIns="0" bIns="0" anchor="ctr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de-DE" sz="2000" spc="-1" strike="noStrike">
                          <a:solidFill>
                            <a:srgbClr val="ffc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o</a:t>
                      </a:r>
                      <a:endParaRPr b="0" lang="de-DE" sz="2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38880" rIns="38880" tIns="0" bIns="0" anchor="ctr"/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de-DE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Sonstige Publikationsausgaben in jeder Zeitschrift in den letzten drei Jahren</a:t>
                      </a:r>
                      <a:endParaRPr b="0" lang="de-DE" sz="2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609480">
                <a:tc>
                  <a:txBody>
                    <a:bodyPr lIns="38880" rIns="38880" tIns="0" bIns="0" anchor="ctr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de-DE" sz="2000" spc="-1" strike="noStrike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--</a:t>
                      </a:r>
                      <a:endParaRPr b="0" lang="de-DE" sz="2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38880" rIns="38880" tIns="0" bIns="0" anchor="ctr"/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de-DE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Finanzierungsquellen der Publikationsausgaben nach Quelle und jeweiliger Höhe</a:t>
                      </a:r>
                      <a:endParaRPr b="0" lang="de-DE" sz="2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  <p:pic>
        <p:nvPicPr>
          <p:cNvPr id="233" name="Grafik 1" descr=""/>
          <p:cNvPicPr/>
          <p:nvPr/>
        </p:nvPicPr>
        <p:blipFill>
          <a:blip r:embed="rId1"/>
          <a:stretch/>
        </p:blipFill>
        <p:spPr>
          <a:xfrm>
            <a:off x="3492000" y="6237360"/>
            <a:ext cx="2386800" cy="507600"/>
          </a:xfrm>
          <a:prstGeom prst="rect">
            <a:avLst/>
          </a:prstGeom>
          <a:ln>
            <a:noFill/>
          </a:ln>
        </p:spPr>
      </p:pic>
    </p:spTree>
  </p:cSld>
  <p:transition spd="slow">
    <p:pull dir="r"/>
  </p:transition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extShape 1"/>
          <p:cNvSpPr txBox="1"/>
          <p:nvPr/>
        </p:nvSpPr>
        <p:spPr>
          <a:xfrm>
            <a:off x="683640" y="692640"/>
            <a:ext cx="8100000" cy="5756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spcBef>
                <a:spcPts val="561"/>
              </a:spcBef>
            </a:pPr>
            <a:r>
              <a:rPr b="1" lang="de-DE" sz="2800" spc="-1" strike="noStrike">
                <a:solidFill>
                  <a:srgbClr val="005b82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Ideale Welt: Bestehende Systeme</a:t>
            </a:r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5" name="TextShape 2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54607622-5539-4E70-ADAE-72D6CE286581}" type="slidenum">
              <a:rPr b="0" lang="de-DE" sz="1200" spc="-1" strike="noStrike">
                <a:solidFill>
                  <a:srgbClr val="8b9ba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b="0" lang="de-DE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36" name="CustomShape 3"/>
          <p:cNvSpPr/>
          <p:nvPr/>
        </p:nvSpPr>
        <p:spPr>
          <a:xfrm>
            <a:off x="683640" y="1412640"/>
            <a:ext cx="8209080" cy="4690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85840" indent="-28548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OpenAPC wird erweitert auf alle Arten von Publikationsgebühren.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</a:pPr>
            <a:r>
              <a:rPr b="0" i="1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OpenAPC erfasst auch Finanzierungsquellen.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LAS:eR ist betriebsbereit.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</a:pPr>
            <a:r>
              <a:rPr b="0" i="1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LAS:eR erfasst auch Finanzierungsquellen.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Der Statistik-Server ist für alle Einrichtungen nutzbar und in der Lage, nach Autorisierung die Nutzungsstatistiken aller Einrichtungen einzuspielen.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Der Statistik-Server ist an LAS:eR angebunden.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Die ZDB enthält eine verwendbare Zuordnung Zeitschrift &lt;-&gt; Verlag (GOKb).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ransition spd="slow">
    <p:pull dir="r"/>
  </p:transition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TextShape 1"/>
          <p:cNvSpPr txBox="1"/>
          <p:nvPr/>
        </p:nvSpPr>
        <p:spPr>
          <a:xfrm>
            <a:off x="683640" y="692640"/>
            <a:ext cx="8100000" cy="5756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spcBef>
                <a:spcPts val="561"/>
              </a:spcBef>
            </a:pPr>
            <a:r>
              <a:rPr b="1" lang="de-DE" sz="2800" spc="-1" strike="noStrike">
                <a:solidFill>
                  <a:srgbClr val="005b82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Ideale Welt: Compliance</a:t>
            </a:r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8" name="TextShape 2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76ECDE5C-F21D-41AC-916D-6FAAE015EC07}" type="slidenum">
              <a:rPr b="0" lang="de-DE" sz="1200" spc="-1" strike="noStrike">
                <a:solidFill>
                  <a:srgbClr val="8b9ba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b="0" lang="de-DE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39" name="CustomShape 3"/>
          <p:cNvSpPr/>
          <p:nvPr/>
        </p:nvSpPr>
        <p:spPr>
          <a:xfrm>
            <a:off x="683640" y="1412640"/>
            <a:ext cx="8209080" cy="2405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85840" indent="-28548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Nach entsprechenden Aufforderungen seitens BMBF, DFG und Allianz und mit Unterstützung durch die Kommunikationsstelle beteiligen sich alle Einrichtungen an OpenAPC, LAS:eR, Statistik-Server und ggf. BASE 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</a:pPr>
            <a:r>
              <a:rPr b="0" i="1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ZDB: breite Beteiligung bereits gegeben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</a:pPr>
            <a:r>
              <a:rPr b="0" i="1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KB-Datenbank: keine aktive Beteiligung notwendig.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ransition spd="slow">
    <p:pull dir="r"/>
  </p:transition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TextShape 1"/>
          <p:cNvSpPr txBox="1"/>
          <p:nvPr/>
        </p:nvSpPr>
        <p:spPr>
          <a:xfrm>
            <a:off x="683640" y="692640"/>
            <a:ext cx="8100000" cy="5756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spcBef>
                <a:spcPts val="561"/>
              </a:spcBef>
            </a:pPr>
            <a:r>
              <a:rPr b="1" lang="de-DE" sz="2800" spc="-1" strike="noStrike">
                <a:solidFill>
                  <a:srgbClr val="005b82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Ideale Welt: OA2020-DE</a:t>
            </a:r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1" name="TextShape 2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08249E02-6049-4F78-AA44-D2531D22B83C}" type="slidenum">
              <a:rPr b="0" lang="de-DE" sz="1200" spc="-1" strike="noStrike">
                <a:solidFill>
                  <a:srgbClr val="8b9ba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b="0" lang="de-DE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2" name="CustomShape 3"/>
          <p:cNvSpPr/>
          <p:nvPr/>
        </p:nvSpPr>
        <p:spPr>
          <a:xfrm>
            <a:off x="683640" y="1412640"/>
            <a:ext cx="8460000" cy="5056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85840" indent="-28548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Datenstelle erstellt Normdateien für Einrichtungen, Verlage und Zeitschriften inklusive Mapping der jeweiligen Ansetzungs-formen in den einzelnen Datenbanken auf die Normdaten.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Kommunikationsstelle schafft organisatorische  Voraussetzungen für Dateningest aus den einzelnen Datenbanken (OpenAPC, LAS:eR, Statistik-Server, KB-Datenbank und ZDB/GOKb, ggf. auch BASE und EZB).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Datenstelle schafft informationstechnische  Voraussetzungen </a:t>
            </a:r>
            <a:br/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für den Dateningest aus den einzelnen Datenbanken (Schnittstellenprogrammierung) und führt diesen durch.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Kommunikationsstelle konzipiert gestuftes Rechtemanagement.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Datenstelle erstellt ein Zugriffsportal auf die Daten und implementiert ein abgestuftes Rechtemanagement.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ransition spd="slow">
    <p:pull dir="r"/>
  </p:transition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TextShape 1"/>
          <p:cNvSpPr txBox="1"/>
          <p:nvPr/>
        </p:nvSpPr>
        <p:spPr>
          <a:xfrm>
            <a:off x="683640" y="692640"/>
            <a:ext cx="8100000" cy="5756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spcBef>
                <a:spcPts val="561"/>
              </a:spcBef>
            </a:pPr>
            <a:r>
              <a:rPr b="1" lang="de-DE" sz="2800" spc="-1" strike="noStrike">
                <a:solidFill>
                  <a:srgbClr val="005b82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Essentials</a:t>
            </a:r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4" name="TextShape 2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D679B7E8-9D06-4F71-8838-5E49033A7BF6}" type="slidenum">
              <a:rPr b="0" lang="de-DE" sz="1200" spc="-1" strike="noStrike">
                <a:solidFill>
                  <a:srgbClr val="8b9ba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b="0" lang="de-DE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5" name="CustomShape 3"/>
          <p:cNvSpPr/>
          <p:nvPr/>
        </p:nvSpPr>
        <p:spPr>
          <a:xfrm>
            <a:off x="683640" y="1412640"/>
            <a:ext cx="8209080" cy="173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85840" indent="-28548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Nachnutzung existierender Systeme statt Doppelerfassung.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Großflächige Beteiligung an LAS:eR, Statistik-Server und OpenAPC nötig.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Erfahrung aus DEAL: Es ist den Schweiß der Edlen wert.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6" name="CustomShape 4"/>
          <p:cNvSpPr/>
          <p:nvPr/>
        </p:nvSpPr>
        <p:spPr>
          <a:xfrm>
            <a:off x="2196720" y="3861000"/>
            <a:ext cx="4817160" cy="1065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1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Vielen Dank </a:t>
            </a:r>
            <a:br/>
            <a:r>
              <a:rPr b="1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für die Aufmerksamkeit!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7" name="CustomShape 5"/>
          <p:cNvSpPr/>
          <p:nvPr/>
        </p:nvSpPr>
        <p:spPr>
          <a:xfrm>
            <a:off x="468360" y="5373360"/>
            <a:ext cx="4136760" cy="1461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de-DE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Dr. Bernhard Mittermaier</a:t>
            </a:r>
            <a:endParaRPr b="0" lang="de-D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Forschungszentrum Jülich</a:t>
            </a:r>
            <a:endParaRPr b="0" lang="de-D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Zentralbibliothek</a:t>
            </a:r>
            <a:endParaRPr b="0" lang="de-D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b.mittermaier@fz-juelich.de</a:t>
            </a:r>
            <a:endParaRPr b="0" lang="de-D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http://orcid.org/0000-0002-3412-6168</a:t>
            </a:r>
            <a:endParaRPr b="0" lang="de-D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ransition spd="slow">
    <p:pull dir="r"/>
  </p:transition>
  <p:timing>
    <p:tnLst>
      <p:par>
        <p:cTn id="17" dur="indefinite" restart="never" nodeType="tmRoot">
          <p:childTnLst>
            <p:seq>
              <p:cTn id="18" dur="indefinite" nodeType="mainSeq">
                <p:childTnLst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nodeType="afterEffect" fill="hold" presetClass="entr" presetID="1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TextShape 1"/>
          <p:cNvSpPr txBox="1"/>
          <p:nvPr/>
        </p:nvSpPr>
        <p:spPr>
          <a:xfrm>
            <a:off x="719280" y="609480"/>
            <a:ext cx="7772040" cy="11426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49" name="Inhaltsplatzhalter 3" descr=""/>
          <p:cNvPicPr/>
          <p:nvPr/>
        </p:nvPicPr>
        <p:blipFill>
          <a:blip r:embed="rId1"/>
          <a:srcRect l="0" t="12349" r="0" b="0"/>
          <a:stretch/>
        </p:blipFill>
        <p:spPr>
          <a:xfrm>
            <a:off x="0" y="0"/>
            <a:ext cx="9143640" cy="6900840"/>
          </a:xfrm>
          <a:prstGeom prst="rect">
            <a:avLst/>
          </a:prstGeom>
          <a:ln>
            <a:noFill/>
          </a:ln>
        </p:spPr>
      </p:pic>
      <p:sp>
        <p:nvSpPr>
          <p:cNvPr id="250" name="CustomShape 2"/>
          <p:cNvSpPr/>
          <p:nvPr/>
        </p:nvSpPr>
        <p:spPr>
          <a:xfrm>
            <a:off x="2196720" y="695520"/>
            <a:ext cx="4817160" cy="1065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1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Vielen Dank </a:t>
            </a:r>
            <a:br/>
            <a:r>
              <a:rPr b="1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für die Aufmerksamkeit!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1" name="CustomShape 3"/>
          <p:cNvSpPr/>
          <p:nvPr/>
        </p:nvSpPr>
        <p:spPr>
          <a:xfrm>
            <a:off x="0" y="5536440"/>
            <a:ext cx="3887280" cy="1307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de-DE" sz="1600" spc="-1" strike="noStrike">
                <a:solidFill>
                  <a:srgbClr val="ffff6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Dr. Bernhard Mittermaier</a:t>
            </a:r>
            <a:endParaRPr b="0" lang="de-DE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DE" sz="1600" spc="-1" strike="noStrike">
                <a:solidFill>
                  <a:srgbClr val="ffff6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Forschungszentrum Jülich</a:t>
            </a:r>
            <a:endParaRPr b="0" lang="de-DE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DE" sz="1600" spc="-1" strike="noStrike">
                <a:solidFill>
                  <a:srgbClr val="ffff6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Zentralbibliothek</a:t>
            </a:r>
            <a:endParaRPr b="0" lang="de-DE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DE" sz="1600" spc="-1" strike="noStrike">
                <a:solidFill>
                  <a:srgbClr val="ffff6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b.mittermaier@fz-juelich.de</a:t>
            </a:r>
            <a:endParaRPr b="0" lang="de-DE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DE" sz="1600" spc="-1" strike="noStrike">
                <a:solidFill>
                  <a:srgbClr val="ffff6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http://orcid.org/0000-0002-3412-6168</a:t>
            </a:r>
            <a:endParaRPr b="0" lang="de-DE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ransition spd="slow">
    <p:pull dir="r"/>
  </p:transition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Shape 1"/>
          <p:cNvSpPr txBox="1"/>
          <p:nvPr/>
        </p:nvSpPr>
        <p:spPr>
          <a:xfrm>
            <a:off x="720000" y="1268640"/>
            <a:ext cx="8172720" cy="4824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spcBef>
                <a:spcPts val="439"/>
              </a:spcBef>
            </a:pP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14000"/>
              </a:lnSpc>
              <a:spcBef>
                <a:spcPts val="439"/>
              </a:spcBef>
              <a:spcAft>
                <a:spcPts val="1199"/>
              </a:spcAft>
            </a:pPr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de-DE" sz="2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Ausschreibung </a:t>
            </a:r>
            <a:r>
              <a:rPr b="0" i="1" lang="de-DE" sz="2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Open-Access-Transformationsverträge</a:t>
            </a:r>
            <a:r>
              <a:rPr b="0" lang="de-DE" sz="2200" spc="-1" strike="noStrike">
                <a:solidFill>
                  <a:srgbClr val="376092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14000"/>
              </a:lnSpc>
              <a:spcBef>
                <a:spcPts val="439"/>
              </a:spcBef>
              <a:spcAft>
                <a:spcPts val="1199"/>
              </a:spcAft>
              <a:buClr>
                <a:srgbClr val="005b82"/>
              </a:buClr>
              <a:buSzPct val="80000"/>
              <a:buFont typeface="Arial"/>
              <a:buChar char="•"/>
            </a:pPr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„</a:t>
            </a:r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Für Vertragsabschlüsse legen Sie bitte im Antrag dar, (..) </a:t>
            </a:r>
            <a:br/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wie die Ermittlung der für die Verhandlungen nötigen Daten vorgenommen wurde;“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14000"/>
              </a:lnSpc>
              <a:spcBef>
                <a:spcPts val="439"/>
              </a:spcBef>
              <a:spcAft>
                <a:spcPts val="1199"/>
              </a:spcAft>
              <a:buClr>
                <a:srgbClr val="005b82"/>
              </a:buClr>
              <a:buSzPct val="80000"/>
              <a:buFont typeface="Arial"/>
              <a:buChar char="•"/>
            </a:pPr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„</a:t>
            </a:r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Alle Vertragsvorbereitungen sollen in Abstimmung mit dem Nationalen Open-Access-Kontaktpunkt umgesetzt werden.“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9" name="TextShape 2"/>
          <p:cNvSpPr txBox="1"/>
          <p:nvPr/>
        </p:nvSpPr>
        <p:spPr>
          <a:xfrm>
            <a:off x="720000" y="476640"/>
            <a:ext cx="7488360" cy="5756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spcBef>
                <a:spcPts val="561"/>
              </a:spcBef>
            </a:pPr>
            <a:r>
              <a:rPr b="1" lang="de-DE" sz="2800" spc="-1" strike="noStrike">
                <a:solidFill>
                  <a:srgbClr val="005b82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Wofür eine Datenstelle?</a:t>
            </a:r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0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D6078643-C355-49A5-AF8B-3EB063F145CE}" type="slidenum">
              <a:rPr b="0" lang="de-DE" sz="1200" spc="-1" strike="noStrike">
                <a:solidFill>
                  <a:srgbClr val="8b9ba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b="0" lang="de-DE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pic>
        <p:nvPicPr>
          <p:cNvPr id="161" name="Grafik 4" descr=""/>
          <p:cNvPicPr/>
          <p:nvPr/>
        </p:nvPicPr>
        <p:blipFill>
          <a:blip r:embed="rId1"/>
          <a:stretch/>
        </p:blipFill>
        <p:spPr>
          <a:xfrm>
            <a:off x="735840" y="1657080"/>
            <a:ext cx="1031760" cy="361800"/>
          </a:xfrm>
          <a:prstGeom prst="rect">
            <a:avLst/>
          </a:prstGeom>
          <a:ln>
            <a:noFill/>
          </a:ln>
        </p:spPr>
      </p:pic>
    </p:spTree>
  </p:cSld>
  <p:transition spd="slow">
    <p:pull dir="r"/>
  </p:transition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Shape 1"/>
          <p:cNvSpPr txBox="1"/>
          <p:nvPr/>
        </p:nvSpPr>
        <p:spPr>
          <a:xfrm>
            <a:off x="720000" y="1268640"/>
            <a:ext cx="8172720" cy="4824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spcBef>
                <a:spcPts val="439"/>
              </a:spcBef>
            </a:pPr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Erstes Halbjahr 2015: Adressen einsammeln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Abfrage Juli 2015: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6840">
              <a:lnSpc>
                <a:spcPct val="100000"/>
              </a:lnSpc>
              <a:spcBef>
                <a:spcPts val="439"/>
              </a:spcBef>
              <a:buClr>
                <a:srgbClr val="005b82"/>
              </a:buClr>
              <a:buSzPct val="80000"/>
              <a:buFont typeface="Arial"/>
              <a:buChar char="•"/>
            </a:pPr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allgemeine Angaben zur Einrichtung (FTE, Zeitschriftenetat)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6840">
              <a:lnSpc>
                <a:spcPct val="100000"/>
              </a:lnSpc>
              <a:spcBef>
                <a:spcPts val="439"/>
              </a:spcBef>
              <a:buClr>
                <a:srgbClr val="005b82"/>
              </a:buClr>
              <a:buSzPct val="80000"/>
              <a:buFont typeface="Arial"/>
              <a:buChar char="•"/>
            </a:pPr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Angaben zum Vertrag (welches Konsortium, welche Pakete, Titel-Umfang, Kosten, Vertragszeitraum, Ausstiegsklauseln)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6840">
              <a:lnSpc>
                <a:spcPct val="100000"/>
              </a:lnSpc>
              <a:spcBef>
                <a:spcPts val="439"/>
              </a:spcBef>
              <a:buClr>
                <a:srgbClr val="005b82"/>
              </a:buClr>
              <a:buSzPct val="80000"/>
              <a:buFont typeface="Arial"/>
              <a:buChar char="•"/>
            </a:pPr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Statistische Angaben zur Nutzung des Zeitschriftenangebots (COUNTER JR1 Reports der drei Verlage 2012 bis 2014)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Abfrage August 2017: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39"/>
              </a:spcBef>
              <a:buClr>
                <a:srgbClr val="005b82"/>
              </a:buClr>
              <a:buSzPct val="80000"/>
              <a:buFont typeface="Arial"/>
              <a:buChar char="•"/>
            </a:pPr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Vertragslaufzeit, Vertragsstatus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39"/>
              </a:spcBef>
              <a:buClr>
                <a:srgbClr val="005b82"/>
              </a:buClr>
              <a:buSzPct val="80000"/>
              <a:buFont typeface="Arial"/>
              <a:buChar char="•"/>
            </a:pPr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Ausgaben 2016 und 2017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39"/>
              </a:spcBef>
              <a:buClr>
                <a:srgbClr val="005b82"/>
              </a:buClr>
              <a:buSzPct val="80000"/>
              <a:buFont typeface="Arial"/>
              <a:buChar char="•"/>
            </a:pPr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Cell Press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3" name="TextShape 2"/>
          <p:cNvSpPr txBox="1"/>
          <p:nvPr/>
        </p:nvSpPr>
        <p:spPr>
          <a:xfrm>
            <a:off x="720000" y="476640"/>
            <a:ext cx="7488360" cy="5756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spcBef>
                <a:spcPts val="561"/>
              </a:spcBef>
            </a:pPr>
            <a:r>
              <a:rPr b="1" lang="de-DE" sz="2800" spc="-1" strike="noStrike">
                <a:solidFill>
                  <a:srgbClr val="005b82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Der Ansatz in DEAL</a:t>
            </a:r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4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26744BC6-2A6E-41EF-859D-4F09AB075700}" type="slidenum">
              <a:rPr b="0" lang="de-DE" sz="1200" spc="-1" strike="noStrike">
                <a:solidFill>
                  <a:srgbClr val="8b9ba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b="0" lang="de-DE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5" name="CustomShape 4"/>
          <p:cNvSpPr/>
          <p:nvPr/>
        </p:nvSpPr>
        <p:spPr>
          <a:xfrm rot="19269000">
            <a:off x="5412960" y="5267880"/>
            <a:ext cx="2230920" cy="455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de-DE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skaliert das??</a:t>
            </a:r>
            <a:endParaRPr b="0" lang="de-DE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ransition spd="slow">
    <p:pull dir="r"/>
  </p:transition>
  <p:timing>
    <p:tnLst>
      <p:par>
        <p:cTn id="5" dur="indefinite" restart="never" nodeType="tmRoot">
          <p:childTnLst>
            <p:seq>
              <p:cTn id="6" dur="indefinite" nodeType="mainSeq">
                <p:childTnLst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fill="hold" presetClass="entr" presetID="2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683640" y="692640"/>
            <a:ext cx="8100000" cy="5756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spcBef>
                <a:spcPts val="561"/>
              </a:spcBef>
            </a:pPr>
            <a:r>
              <a:rPr b="1" lang="de-DE" sz="2800" spc="-1" strike="noStrike">
                <a:solidFill>
                  <a:srgbClr val="005b82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Datenfluss - Konzept 1</a:t>
            </a:r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7" name="TextShape 2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D5835D4A-644B-4C9A-BCCB-CF8D73842412}" type="slidenum">
              <a:rPr b="0" lang="de-DE" sz="1200" spc="-1" strike="noStrike">
                <a:solidFill>
                  <a:srgbClr val="8b9ba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b="0" lang="de-DE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8" name="CustomShape 3"/>
          <p:cNvSpPr/>
          <p:nvPr/>
        </p:nvSpPr>
        <p:spPr>
          <a:xfrm>
            <a:off x="467640" y="3069000"/>
            <a:ext cx="7416360" cy="1151640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de-DE" sz="6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OA2020-DE</a:t>
            </a:r>
            <a:endParaRPr b="0" lang="de-DE" sz="6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9" name="CustomShape 4"/>
          <p:cNvSpPr/>
          <p:nvPr/>
        </p:nvSpPr>
        <p:spPr>
          <a:xfrm>
            <a:off x="539640" y="1556640"/>
            <a:ext cx="1728000" cy="13676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de-DE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Bibliothek 1</a:t>
            </a:r>
            <a:endParaRPr b="0" lang="de-D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0" name="CustomShape 5"/>
          <p:cNvSpPr/>
          <p:nvPr/>
        </p:nvSpPr>
        <p:spPr>
          <a:xfrm>
            <a:off x="2339640" y="1556640"/>
            <a:ext cx="1728000" cy="13676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de-DE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Bibliothek 2</a:t>
            </a:r>
            <a:endParaRPr b="0" lang="de-D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1" name="CustomShape 6"/>
          <p:cNvSpPr/>
          <p:nvPr/>
        </p:nvSpPr>
        <p:spPr>
          <a:xfrm>
            <a:off x="4140000" y="1556640"/>
            <a:ext cx="1728000" cy="13676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de-DE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Bibliothek 3</a:t>
            </a:r>
            <a:endParaRPr b="0" lang="de-D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2" name="CustomShape 7"/>
          <p:cNvSpPr/>
          <p:nvPr/>
        </p:nvSpPr>
        <p:spPr>
          <a:xfrm>
            <a:off x="1087200" y="4437000"/>
            <a:ext cx="503640" cy="503640"/>
          </a:xfrm>
          <a:prstGeom prst="flowChartMerg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92d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3" name="CustomShape 8"/>
          <p:cNvSpPr/>
          <p:nvPr/>
        </p:nvSpPr>
        <p:spPr>
          <a:xfrm>
            <a:off x="3636000" y="4437000"/>
            <a:ext cx="503640" cy="503640"/>
          </a:xfrm>
          <a:prstGeom prst="flowChartMerg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92d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4" name="CustomShape 9"/>
          <p:cNvSpPr/>
          <p:nvPr/>
        </p:nvSpPr>
        <p:spPr>
          <a:xfrm>
            <a:off x="6184800" y="4437000"/>
            <a:ext cx="503640" cy="503640"/>
          </a:xfrm>
          <a:prstGeom prst="flowChartMerg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92d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5" name="CustomShape 10"/>
          <p:cNvSpPr/>
          <p:nvPr/>
        </p:nvSpPr>
        <p:spPr>
          <a:xfrm>
            <a:off x="467640" y="5229360"/>
            <a:ext cx="1728000" cy="1295640"/>
          </a:xfrm>
          <a:prstGeom prst="pentagon">
            <a:avLst>
              <a:gd name="hf" fmla="val 105146"/>
              <a:gd name="vf" fmla="val 110557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6" name="CustomShape 11"/>
          <p:cNvSpPr/>
          <p:nvPr/>
        </p:nvSpPr>
        <p:spPr>
          <a:xfrm>
            <a:off x="488880" y="5589360"/>
            <a:ext cx="1685160" cy="60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1" lang="de-DE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Verhandlungs-</a:t>
            </a:r>
            <a:endParaRPr b="0" lang="de-DE" sz="1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de-DE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führer 1</a:t>
            </a:r>
            <a:endParaRPr b="0" lang="de-DE" sz="1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7" name="CustomShape 12"/>
          <p:cNvSpPr/>
          <p:nvPr/>
        </p:nvSpPr>
        <p:spPr>
          <a:xfrm>
            <a:off x="3024000" y="5229360"/>
            <a:ext cx="1728000" cy="1295640"/>
          </a:xfrm>
          <a:prstGeom prst="pentagon">
            <a:avLst>
              <a:gd name="hf" fmla="val 105146"/>
              <a:gd name="vf" fmla="val 110557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8" name="CustomShape 13"/>
          <p:cNvSpPr/>
          <p:nvPr/>
        </p:nvSpPr>
        <p:spPr>
          <a:xfrm>
            <a:off x="3058920" y="5589360"/>
            <a:ext cx="1685160" cy="60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1" lang="de-DE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Verhandlungs-</a:t>
            </a:r>
            <a:endParaRPr b="0" lang="de-DE" sz="1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de-DE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führer 2</a:t>
            </a:r>
            <a:endParaRPr b="0" lang="de-DE" sz="1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9" name="CustomShape 14"/>
          <p:cNvSpPr/>
          <p:nvPr/>
        </p:nvSpPr>
        <p:spPr>
          <a:xfrm>
            <a:off x="5872680" y="2067120"/>
            <a:ext cx="575640" cy="349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1" lang="de-DE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…</a:t>
            </a:r>
            <a:r>
              <a:rPr b="1" lang="de-DE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...</a:t>
            </a:r>
            <a:endParaRPr b="0" lang="de-DE" sz="1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0" name="CustomShape 15"/>
          <p:cNvSpPr/>
          <p:nvPr/>
        </p:nvSpPr>
        <p:spPr>
          <a:xfrm>
            <a:off x="5580000" y="5229360"/>
            <a:ext cx="1728000" cy="1295640"/>
          </a:xfrm>
          <a:prstGeom prst="pentagon">
            <a:avLst>
              <a:gd name="hf" fmla="val 105146"/>
              <a:gd name="vf" fmla="val 110557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1" name="CustomShape 16"/>
          <p:cNvSpPr/>
          <p:nvPr/>
        </p:nvSpPr>
        <p:spPr>
          <a:xfrm>
            <a:off x="5587200" y="5610600"/>
            <a:ext cx="1685160" cy="60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1" lang="de-DE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Verhandlungs-</a:t>
            </a:r>
            <a:endParaRPr b="0" lang="de-DE" sz="1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de-DE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führer (n)</a:t>
            </a:r>
            <a:endParaRPr b="0" lang="de-DE" sz="1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2" name="CustomShape 17"/>
          <p:cNvSpPr/>
          <p:nvPr/>
        </p:nvSpPr>
        <p:spPr>
          <a:xfrm>
            <a:off x="5128560" y="6536520"/>
            <a:ext cx="2631240" cy="30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de-DE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Größenordnung n = 10</a:t>
            </a:r>
            <a:r>
              <a:rPr b="1" lang="de-DE" sz="1400" spc="-1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0</a:t>
            </a:r>
            <a:r>
              <a:rPr b="1" lang="de-DE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- 10</a:t>
            </a:r>
            <a:r>
              <a:rPr b="1" lang="de-DE" sz="1400" spc="-1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r>
            <a:endParaRPr b="0" lang="de-DE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3" name="CustomShape 18"/>
          <p:cNvSpPr/>
          <p:nvPr/>
        </p:nvSpPr>
        <p:spPr>
          <a:xfrm>
            <a:off x="6444360" y="1556640"/>
            <a:ext cx="1728000" cy="13676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de-DE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Bibliothek (n)</a:t>
            </a:r>
            <a:endParaRPr b="0" lang="de-D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4" name="CustomShape 19"/>
          <p:cNvSpPr/>
          <p:nvPr/>
        </p:nvSpPr>
        <p:spPr>
          <a:xfrm>
            <a:off x="6225120" y="1196640"/>
            <a:ext cx="2151720" cy="30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1" lang="de-DE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Größenordnung n = 10</a:t>
            </a:r>
            <a:r>
              <a:rPr b="1" lang="de-DE" sz="1400" spc="-1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</a:t>
            </a:r>
            <a:endParaRPr b="0" lang="de-DE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ransition spd="slow">
    <p:pull dir="r"/>
  </p:transition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Shape 1"/>
          <p:cNvSpPr txBox="1"/>
          <p:nvPr/>
        </p:nvSpPr>
        <p:spPr>
          <a:xfrm>
            <a:off x="683640" y="692640"/>
            <a:ext cx="8100000" cy="5756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spcBef>
                <a:spcPts val="561"/>
              </a:spcBef>
            </a:pPr>
            <a:r>
              <a:rPr b="1" lang="de-DE" sz="2800" spc="-1" strike="noStrike">
                <a:solidFill>
                  <a:srgbClr val="005b82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Datenfluss - Konzept 2</a:t>
            </a:r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86" name="TextShape 2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BDAB575A-97F3-43AD-90F4-D0550751F5CB}" type="slidenum">
              <a:rPr b="0" lang="de-DE" sz="1200" spc="-1" strike="noStrike">
                <a:solidFill>
                  <a:srgbClr val="8b9ba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b="0" lang="de-DE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87" name="CustomShape 3"/>
          <p:cNvSpPr/>
          <p:nvPr/>
        </p:nvSpPr>
        <p:spPr>
          <a:xfrm>
            <a:off x="539640" y="1845000"/>
            <a:ext cx="1728000" cy="13676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de-DE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Bibliothek 1</a:t>
            </a:r>
            <a:endParaRPr b="0" lang="de-D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8" name="CustomShape 4"/>
          <p:cNvSpPr/>
          <p:nvPr/>
        </p:nvSpPr>
        <p:spPr>
          <a:xfrm>
            <a:off x="2339640" y="1845000"/>
            <a:ext cx="1728000" cy="13676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de-DE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Bibliothek 2</a:t>
            </a:r>
            <a:endParaRPr b="0" lang="de-D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9" name="CustomShape 5"/>
          <p:cNvSpPr/>
          <p:nvPr/>
        </p:nvSpPr>
        <p:spPr>
          <a:xfrm>
            <a:off x="4140000" y="1845000"/>
            <a:ext cx="1728000" cy="13676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de-DE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Bibliothek 3</a:t>
            </a:r>
            <a:endParaRPr b="0" lang="de-D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0" name="CustomShape 6"/>
          <p:cNvSpPr/>
          <p:nvPr/>
        </p:nvSpPr>
        <p:spPr>
          <a:xfrm>
            <a:off x="6444360" y="1845000"/>
            <a:ext cx="1728000" cy="13676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de-DE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Bibliothek (n)</a:t>
            </a:r>
            <a:endParaRPr b="0" lang="de-D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1" name="CustomShape 7"/>
          <p:cNvSpPr/>
          <p:nvPr/>
        </p:nvSpPr>
        <p:spPr>
          <a:xfrm>
            <a:off x="755640" y="3429000"/>
            <a:ext cx="6912360" cy="165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de-DE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System 1</a:t>
            </a:r>
            <a:endParaRPr b="0" lang="de-DE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2" name="CustomShape 8"/>
          <p:cNvSpPr/>
          <p:nvPr/>
        </p:nvSpPr>
        <p:spPr>
          <a:xfrm>
            <a:off x="5872680" y="2283120"/>
            <a:ext cx="575640" cy="349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1" lang="de-DE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…</a:t>
            </a:r>
            <a:r>
              <a:rPr b="1" lang="de-DE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...</a:t>
            </a:r>
            <a:endParaRPr b="0" lang="de-DE" sz="1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3" name="CustomShape 9"/>
          <p:cNvSpPr/>
          <p:nvPr/>
        </p:nvSpPr>
        <p:spPr>
          <a:xfrm>
            <a:off x="6225120" y="1359000"/>
            <a:ext cx="2151720" cy="30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1" lang="de-DE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Größenordnung n = 10</a:t>
            </a:r>
            <a:r>
              <a:rPr b="1" lang="de-DE" sz="1400" spc="-1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</a:t>
            </a:r>
            <a:endParaRPr b="0" lang="de-DE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ransition spd="slow">
    <p:pull dir="r"/>
  </p:transition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extShape 1"/>
          <p:cNvSpPr txBox="1"/>
          <p:nvPr/>
        </p:nvSpPr>
        <p:spPr>
          <a:xfrm>
            <a:off x="683640" y="692640"/>
            <a:ext cx="8100000" cy="5756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spcBef>
                <a:spcPts val="561"/>
              </a:spcBef>
            </a:pPr>
            <a:r>
              <a:rPr b="1" lang="de-DE" sz="2800" spc="-1" strike="noStrike">
                <a:solidFill>
                  <a:srgbClr val="005b82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Datenfluss - Konzept 2</a:t>
            </a:r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5" name="TextShape 2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C280BC8F-0EB0-4A43-AEBC-EEAA920D8262}" type="slidenum">
              <a:rPr b="0" lang="de-DE" sz="1200" spc="-1" strike="noStrike">
                <a:solidFill>
                  <a:srgbClr val="8b9ba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b="0" lang="de-DE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96" name="CustomShape 3"/>
          <p:cNvSpPr/>
          <p:nvPr/>
        </p:nvSpPr>
        <p:spPr>
          <a:xfrm>
            <a:off x="467640" y="3141000"/>
            <a:ext cx="7416360" cy="1151640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de-DE" sz="6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OA2020-DE</a:t>
            </a:r>
            <a:endParaRPr b="0" lang="de-DE" sz="6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7" name="CustomShape 4"/>
          <p:cNvSpPr/>
          <p:nvPr/>
        </p:nvSpPr>
        <p:spPr>
          <a:xfrm>
            <a:off x="1087200" y="4437000"/>
            <a:ext cx="503640" cy="503640"/>
          </a:xfrm>
          <a:prstGeom prst="flowChartMerg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92d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8" name="CustomShape 5"/>
          <p:cNvSpPr/>
          <p:nvPr/>
        </p:nvSpPr>
        <p:spPr>
          <a:xfrm>
            <a:off x="3636000" y="4437000"/>
            <a:ext cx="503640" cy="503640"/>
          </a:xfrm>
          <a:prstGeom prst="flowChartMerg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92d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9" name="CustomShape 6"/>
          <p:cNvSpPr/>
          <p:nvPr/>
        </p:nvSpPr>
        <p:spPr>
          <a:xfrm>
            <a:off x="6184800" y="4437000"/>
            <a:ext cx="503640" cy="503640"/>
          </a:xfrm>
          <a:prstGeom prst="flowChartMerg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92d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0" name="CustomShape 7"/>
          <p:cNvSpPr/>
          <p:nvPr/>
        </p:nvSpPr>
        <p:spPr>
          <a:xfrm>
            <a:off x="467640" y="5229360"/>
            <a:ext cx="1728000" cy="1295640"/>
          </a:xfrm>
          <a:prstGeom prst="pentagon">
            <a:avLst>
              <a:gd name="hf" fmla="val 105146"/>
              <a:gd name="vf" fmla="val 110557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1" name="CustomShape 8"/>
          <p:cNvSpPr/>
          <p:nvPr/>
        </p:nvSpPr>
        <p:spPr>
          <a:xfrm>
            <a:off x="488880" y="5589360"/>
            <a:ext cx="1685160" cy="60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1" lang="de-DE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Verhandlungs-</a:t>
            </a:r>
            <a:endParaRPr b="0" lang="de-DE" sz="1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de-DE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führer 1</a:t>
            </a:r>
            <a:endParaRPr b="0" lang="de-DE" sz="1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2" name="CustomShape 9"/>
          <p:cNvSpPr/>
          <p:nvPr/>
        </p:nvSpPr>
        <p:spPr>
          <a:xfrm>
            <a:off x="3024000" y="5229360"/>
            <a:ext cx="1728000" cy="1295640"/>
          </a:xfrm>
          <a:prstGeom prst="pentagon">
            <a:avLst>
              <a:gd name="hf" fmla="val 105146"/>
              <a:gd name="vf" fmla="val 110557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3" name="CustomShape 10"/>
          <p:cNvSpPr/>
          <p:nvPr/>
        </p:nvSpPr>
        <p:spPr>
          <a:xfrm>
            <a:off x="3058920" y="5589360"/>
            <a:ext cx="1685160" cy="60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1" lang="de-DE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Verhandlungs-</a:t>
            </a:r>
            <a:endParaRPr b="0" lang="de-DE" sz="1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de-DE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führer 2</a:t>
            </a:r>
            <a:endParaRPr b="0" lang="de-DE" sz="1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4" name="CustomShape 11"/>
          <p:cNvSpPr/>
          <p:nvPr/>
        </p:nvSpPr>
        <p:spPr>
          <a:xfrm>
            <a:off x="5580000" y="5229360"/>
            <a:ext cx="1728000" cy="1295640"/>
          </a:xfrm>
          <a:prstGeom prst="pentagon">
            <a:avLst>
              <a:gd name="hf" fmla="val 105146"/>
              <a:gd name="vf" fmla="val 110557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5" name="CustomShape 12"/>
          <p:cNvSpPr/>
          <p:nvPr/>
        </p:nvSpPr>
        <p:spPr>
          <a:xfrm>
            <a:off x="5587200" y="5610600"/>
            <a:ext cx="1685160" cy="60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1" lang="de-DE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Verhandlungs-</a:t>
            </a:r>
            <a:endParaRPr b="0" lang="de-DE" sz="1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de-DE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führer (n)</a:t>
            </a:r>
            <a:endParaRPr b="0" lang="de-DE" sz="1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6" name="CustomShape 13"/>
          <p:cNvSpPr/>
          <p:nvPr/>
        </p:nvSpPr>
        <p:spPr>
          <a:xfrm>
            <a:off x="4864680" y="5877360"/>
            <a:ext cx="575640" cy="349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1" lang="de-DE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…</a:t>
            </a:r>
            <a:r>
              <a:rPr b="1" lang="de-DE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...</a:t>
            </a:r>
            <a:endParaRPr b="0" lang="de-DE" sz="1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7" name="CustomShape 14"/>
          <p:cNvSpPr/>
          <p:nvPr/>
        </p:nvSpPr>
        <p:spPr>
          <a:xfrm>
            <a:off x="611640" y="1556640"/>
            <a:ext cx="1583640" cy="9356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de-DE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System 1</a:t>
            </a:r>
            <a:endParaRPr b="0" lang="de-D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8" name="CustomShape 15"/>
          <p:cNvSpPr/>
          <p:nvPr/>
        </p:nvSpPr>
        <p:spPr>
          <a:xfrm>
            <a:off x="2339640" y="1556640"/>
            <a:ext cx="1583640" cy="9356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de-DE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System 2</a:t>
            </a:r>
            <a:endParaRPr b="0" lang="de-D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9" name="CustomShape 16"/>
          <p:cNvSpPr/>
          <p:nvPr/>
        </p:nvSpPr>
        <p:spPr>
          <a:xfrm>
            <a:off x="4068000" y="1556640"/>
            <a:ext cx="1583640" cy="9356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de-DE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System 3</a:t>
            </a:r>
            <a:endParaRPr b="0" lang="de-D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0" name="CustomShape 17"/>
          <p:cNvSpPr/>
          <p:nvPr/>
        </p:nvSpPr>
        <p:spPr>
          <a:xfrm>
            <a:off x="6300360" y="1556640"/>
            <a:ext cx="1583640" cy="9356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de-DE" sz="1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System (n)</a:t>
            </a:r>
            <a:endParaRPr b="0" lang="de-DE" sz="1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1" name="CustomShape 18"/>
          <p:cNvSpPr/>
          <p:nvPr/>
        </p:nvSpPr>
        <p:spPr>
          <a:xfrm>
            <a:off x="5719320" y="2061000"/>
            <a:ext cx="575640" cy="349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1" lang="de-DE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…</a:t>
            </a:r>
            <a:r>
              <a:rPr b="1" lang="de-DE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...</a:t>
            </a:r>
            <a:endParaRPr b="0" lang="de-DE" sz="1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2" name="CustomShape 19"/>
          <p:cNvSpPr/>
          <p:nvPr/>
        </p:nvSpPr>
        <p:spPr>
          <a:xfrm>
            <a:off x="6605280" y="2154240"/>
            <a:ext cx="987120" cy="33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1" lang="de-DE" sz="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Größenordnung </a:t>
            </a:r>
            <a:endParaRPr b="0" lang="de-DE" sz="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de-DE" sz="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 = 10</a:t>
            </a:r>
            <a:r>
              <a:rPr b="1" lang="de-DE" sz="800" spc="-1" strike="noStrike" baseline="30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0</a:t>
            </a:r>
            <a:endParaRPr b="0" lang="de-DE" sz="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3" name="CustomShape 20"/>
          <p:cNvSpPr/>
          <p:nvPr/>
        </p:nvSpPr>
        <p:spPr>
          <a:xfrm>
            <a:off x="1115640" y="2565000"/>
            <a:ext cx="503640" cy="503640"/>
          </a:xfrm>
          <a:prstGeom prst="flowChartMerge">
            <a:avLst/>
          </a:prstGeom>
          <a:solidFill>
            <a:srgbClr val="ff0000"/>
          </a:solidFill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4" name="CustomShape 21"/>
          <p:cNvSpPr/>
          <p:nvPr/>
        </p:nvSpPr>
        <p:spPr>
          <a:xfrm>
            <a:off x="2915640" y="2565000"/>
            <a:ext cx="503640" cy="503640"/>
          </a:xfrm>
          <a:prstGeom prst="flowChartMerge">
            <a:avLst/>
          </a:prstGeom>
          <a:solidFill>
            <a:srgbClr val="ff0000"/>
          </a:solidFill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2"/>
          <p:cNvSpPr/>
          <p:nvPr/>
        </p:nvSpPr>
        <p:spPr>
          <a:xfrm>
            <a:off x="4644000" y="2565000"/>
            <a:ext cx="503640" cy="503640"/>
          </a:xfrm>
          <a:prstGeom prst="flowChartMerge">
            <a:avLst/>
          </a:prstGeom>
          <a:solidFill>
            <a:srgbClr val="ff0000"/>
          </a:solidFill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23"/>
          <p:cNvSpPr/>
          <p:nvPr/>
        </p:nvSpPr>
        <p:spPr>
          <a:xfrm>
            <a:off x="6948360" y="2565000"/>
            <a:ext cx="503640" cy="503640"/>
          </a:xfrm>
          <a:prstGeom prst="flowChartMerge">
            <a:avLst/>
          </a:prstGeom>
          <a:solidFill>
            <a:srgbClr val="ff0000"/>
          </a:solidFill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7" name="CustomShape 24"/>
          <p:cNvSpPr/>
          <p:nvPr/>
        </p:nvSpPr>
        <p:spPr>
          <a:xfrm>
            <a:off x="5118120" y="6536520"/>
            <a:ext cx="2631240" cy="30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de-DE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Größenordnung n = 10</a:t>
            </a:r>
            <a:r>
              <a:rPr b="1" lang="de-DE" sz="1400" spc="-1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0</a:t>
            </a:r>
            <a:r>
              <a:rPr b="1" lang="de-DE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- 10</a:t>
            </a:r>
            <a:r>
              <a:rPr b="1" lang="de-DE" sz="1400" spc="-1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r>
            <a:endParaRPr b="0" lang="de-DE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ransition spd="slow">
    <p:pull dir="r"/>
  </p:transition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TextShape 1"/>
          <p:cNvSpPr txBox="1"/>
          <p:nvPr/>
        </p:nvSpPr>
        <p:spPr>
          <a:xfrm>
            <a:off x="683640" y="692640"/>
            <a:ext cx="8100000" cy="5756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spcBef>
                <a:spcPts val="561"/>
              </a:spcBef>
            </a:pPr>
            <a:r>
              <a:rPr b="1" lang="de-DE" sz="2800" spc="-1" strike="noStrike">
                <a:solidFill>
                  <a:srgbClr val="005b82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Daten 1 – Subskriptionen und Ausgaben</a:t>
            </a:r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9" name="TextShape 2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8CA3CEC4-B31E-4B3C-8A2A-ABA6C299C7D0}" type="slidenum">
              <a:rPr b="0" lang="de-DE" sz="1200" spc="-1" strike="noStrike">
                <a:solidFill>
                  <a:srgbClr val="8b9ba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b="0" lang="de-DE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aphicFrame>
        <p:nvGraphicFramePr>
          <p:cNvPr id="220" name="Table 3"/>
          <p:cNvGraphicFramePr/>
          <p:nvPr/>
        </p:nvGraphicFramePr>
        <p:xfrm>
          <a:off x="323640" y="1917000"/>
          <a:ext cx="8569440" cy="2425320"/>
        </p:xfrm>
        <a:graphic>
          <a:graphicData uri="http://schemas.openxmlformats.org/drawingml/2006/table">
            <a:tbl>
              <a:tblPr/>
              <a:tblGrid>
                <a:gridCol w="746640"/>
                <a:gridCol w="7822800"/>
              </a:tblGrid>
              <a:tr h="682200">
                <a:tc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38880" rIns="38880" tIns="0" bIns="0" anchor="ctr"/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de-DE" sz="22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Information</a:t>
                      </a:r>
                      <a:endParaRPr b="0" lang="de-DE" sz="2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538920">
                <a:tc>
                  <a:txBody>
                    <a:bodyPr lIns="38880" rIns="38880" tIns="0" bIns="0" anchor="ctr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de-DE" sz="22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++</a:t>
                      </a:r>
                      <a:endParaRPr b="0" lang="de-DE" sz="2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38880" rIns="38880" tIns="0" bIns="0" anchor="ctr"/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de-DE" sz="2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Lizenzierungsstatus jeder Zeitschrift im laufenden Jahr</a:t>
                      </a:r>
                      <a:endParaRPr b="0" lang="de-DE" sz="2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666000">
                <a:tc>
                  <a:txBody>
                    <a:bodyPr lIns="38880" rIns="38880" tIns="0" bIns="0" anchor="ctr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de-DE" sz="22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++</a:t>
                      </a:r>
                      <a:endParaRPr b="0" lang="de-DE" sz="2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38880" rIns="38880" tIns="0" bIns="0" anchor="ctr"/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de-DE" sz="2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Ausgaben für jede Zeitschrift resp. für Pakete im laufenden Jahr</a:t>
                      </a:r>
                      <a:endParaRPr b="0" lang="de-DE" sz="2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538200">
                <a:tc>
                  <a:txBody>
                    <a:bodyPr lIns="38880" rIns="38880" tIns="0" bIns="0" anchor="ctr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de-DE" sz="2200" spc="-1" strike="noStrike">
                          <a:solidFill>
                            <a:srgbClr val="ffff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+</a:t>
                      </a:r>
                      <a:endParaRPr b="0" lang="de-DE" sz="2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38880" rIns="38880" tIns="0" bIns="0" anchor="ctr"/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de-DE" sz="2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Archivrechte für jede Zeitschrift</a:t>
                      </a:r>
                      <a:endParaRPr b="0" lang="de-DE" sz="2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</a:tbl>
          </a:graphicData>
        </a:graphic>
      </p:graphicFrame>
      <p:pic>
        <p:nvPicPr>
          <p:cNvPr id="221" name="Grafik 4" descr=""/>
          <p:cNvPicPr/>
          <p:nvPr/>
        </p:nvPicPr>
        <p:blipFill>
          <a:blip r:embed="rId1"/>
          <a:srcRect l="27295" t="10187" r="28808" b="79524"/>
          <a:stretch/>
        </p:blipFill>
        <p:spPr>
          <a:xfrm>
            <a:off x="2411640" y="4797000"/>
            <a:ext cx="4032000" cy="1511640"/>
          </a:xfrm>
          <a:prstGeom prst="rect">
            <a:avLst/>
          </a:prstGeom>
          <a:ln>
            <a:noFill/>
          </a:ln>
        </p:spPr>
      </p:pic>
    </p:spTree>
  </p:cSld>
  <p:transition spd="slow">
    <p:pull dir="r"/>
  </p:transition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TextShape 1"/>
          <p:cNvSpPr txBox="1"/>
          <p:nvPr/>
        </p:nvSpPr>
        <p:spPr>
          <a:xfrm>
            <a:off x="683640" y="692640"/>
            <a:ext cx="8100000" cy="5756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spcBef>
                <a:spcPts val="561"/>
              </a:spcBef>
            </a:pPr>
            <a:r>
              <a:rPr b="1" lang="de-DE" sz="2800" spc="-1" strike="noStrike">
                <a:solidFill>
                  <a:srgbClr val="005b82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Daten 2 – Nutzung</a:t>
            </a:r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23" name="TextShape 2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87FCB010-08AF-49C3-B8DF-1342A950F5CE}" type="slidenum">
              <a:rPr b="0" lang="de-DE" sz="1200" spc="-1" strike="noStrike">
                <a:solidFill>
                  <a:srgbClr val="8b9ba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b="0" lang="de-DE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aphicFrame>
        <p:nvGraphicFramePr>
          <p:cNvPr id="224" name="Table 3"/>
          <p:cNvGraphicFramePr/>
          <p:nvPr/>
        </p:nvGraphicFramePr>
        <p:xfrm>
          <a:off x="467640" y="1609920"/>
          <a:ext cx="8064360" cy="3691080"/>
        </p:xfrm>
        <a:graphic>
          <a:graphicData uri="http://schemas.openxmlformats.org/drawingml/2006/table">
            <a:tbl>
              <a:tblPr/>
              <a:tblGrid>
                <a:gridCol w="549360"/>
                <a:gridCol w="7515360"/>
              </a:tblGrid>
              <a:tr h="720000">
                <a:tc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38880" rIns="38880" tIns="0" bIns="0" anchor="ctr"/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de-DE" sz="22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Information</a:t>
                      </a:r>
                      <a:endParaRPr b="0" lang="de-DE" sz="2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594720">
                <a:tc>
                  <a:txBody>
                    <a:bodyPr lIns="38880" rIns="38880" tIns="0" bIns="0" anchor="ctr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de-DE" sz="22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++</a:t>
                      </a:r>
                      <a:endParaRPr b="0" lang="de-DE" sz="2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38880" rIns="38880" tIns="0" bIns="0" anchor="ctr"/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de-DE" sz="2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Downloadzahl jeder Zeitschrift (COUNTER JR1) im Vorjahr</a:t>
                      </a:r>
                      <a:endParaRPr b="0" lang="de-DE" sz="2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910440">
                <a:tc>
                  <a:txBody>
                    <a:bodyPr lIns="38880" rIns="38880" tIns="0" bIns="0" anchor="ctr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de-DE" sz="22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+</a:t>
                      </a:r>
                      <a:endParaRPr b="0" lang="de-DE" sz="2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38880" rIns="38880" tIns="0" bIns="0" anchor="ctr"/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de-DE" sz="2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Downloadzahl jeder Zeitschrift (JR1) in weiter zurückliegenden Jahren</a:t>
                      </a:r>
                      <a:endParaRPr b="0" lang="de-DE" sz="2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910440">
                <a:tc>
                  <a:txBody>
                    <a:bodyPr lIns="38880" rIns="38880" tIns="0" bIns="0" anchor="ctr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de-DE" sz="22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+</a:t>
                      </a:r>
                      <a:endParaRPr b="0" lang="de-DE" sz="2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38880" rIns="38880" tIns="0" bIns="0" anchor="ctr"/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de-DE" sz="2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Downloadzahl von Gold OA-Artikeln in jeder Zeitschrift </a:t>
                      </a:r>
                      <a:br/>
                      <a:r>
                        <a:rPr b="0" lang="de-DE" sz="2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(JR1-GOA) im Vorjahr</a:t>
                      </a:r>
                      <a:endParaRPr b="0" lang="de-DE" sz="2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555480">
                <a:tc>
                  <a:txBody>
                    <a:bodyPr lIns="38880" rIns="38880" tIns="0" bIns="0" anchor="ctr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de-DE" sz="22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+</a:t>
                      </a:r>
                      <a:endParaRPr b="0" lang="de-DE" sz="2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38880" rIns="38880" tIns="0" bIns="0" anchor="ctr"/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de-DE" sz="2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Downloadzahl jeder Zeitschrift nach Publikationsjahr (JR5)</a:t>
                      </a:r>
                      <a:endParaRPr b="0" lang="de-DE" sz="2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  <p:sp>
        <p:nvSpPr>
          <p:cNvPr id="225" name="CustomShape 4"/>
          <p:cNvSpPr/>
          <p:nvPr/>
        </p:nvSpPr>
        <p:spPr>
          <a:xfrm>
            <a:off x="2647440" y="6093360"/>
            <a:ext cx="385848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de-DE" sz="2400" spc="-1" strike="noStrike">
                <a:solidFill>
                  <a:srgbClr val="77933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Nationaler Statistikserver</a:t>
            </a:r>
            <a:endParaRPr b="0" lang="de-DE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ransition spd="slow">
    <p:pull dir="r"/>
  </p:transition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extShape 1"/>
          <p:cNvSpPr txBox="1"/>
          <p:nvPr/>
        </p:nvSpPr>
        <p:spPr>
          <a:xfrm>
            <a:off x="683640" y="692640"/>
            <a:ext cx="8100000" cy="5756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spcBef>
                <a:spcPts val="561"/>
              </a:spcBef>
            </a:pPr>
            <a:r>
              <a:rPr b="1" lang="de-DE" sz="2800" spc="-1" strike="noStrike">
                <a:solidFill>
                  <a:srgbClr val="005b82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Daten 3 – Publikations- und Zitationszahlen</a:t>
            </a:r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27" name="TextShape 2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777E9133-EB2A-4151-83F2-79AFBFE43D56}" type="slidenum">
              <a:rPr b="0" lang="de-DE" sz="1200" spc="-1" strike="noStrike">
                <a:solidFill>
                  <a:srgbClr val="8b9ba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b="0" lang="de-DE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aphicFrame>
        <p:nvGraphicFramePr>
          <p:cNvPr id="228" name="Table 3"/>
          <p:cNvGraphicFramePr/>
          <p:nvPr/>
        </p:nvGraphicFramePr>
        <p:xfrm>
          <a:off x="395640" y="1556640"/>
          <a:ext cx="8748000" cy="3945960"/>
        </p:xfrm>
        <a:graphic>
          <a:graphicData uri="http://schemas.openxmlformats.org/drawingml/2006/table">
            <a:tbl>
              <a:tblPr/>
              <a:tblGrid>
                <a:gridCol w="595800"/>
                <a:gridCol w="8152200"/>
              </a:tblGrid>
              <a:tr h="792000">
                <a:tc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38880" rIns="38880" tIns="0" bIns="0" anchor="ctr"/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de-DE" sz="20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Information</a:t>
                      </a:r>
                      <a:endParaRPr b="0" lang="de-DE" sz="2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720000">
                <a:tc>
                  <a:txBody>
                    <a:bodyPr lIns="38880" rIns="38880" tIns="0" bIns="0" anchor="ctr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de-DE" sz="20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++</a:t>
                      </a:r>
                      <a:endParaRPr b="0" lang="de-DE" sz="2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38880" rIns="38880" tIns="0" bIns="0" anchor="ctr"/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de-DE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Zahl der Publikationen (corresponding authors der Einrichtung) in jeder im Web of Science indexierten Zeitschrift in den letzten drei Jahren </a:t>
                      </a:r>
                      <a:endParaRPr b="0" lang="de-DE" sz="2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504000">
                <a:tc>
                  <a:txBody>
                    <a:bodyPr lIns="38880" rIns="38880" tIns="0" bIns="0" anchor="ctr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de-DE" sz="20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o</a:t>
                      </a:r>
                      <a:endParaRPr b="0" lang="de-DE" sz="2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38880" rIns="38880" tIns="0" bIns="0" anchor="ctr"/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de-DE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Zahl der Zitierungen dieser Publikationen im Vorjahr im Web of Science</a:t>
                      </a:r>
                      <a:endParaRPr b="0" lang="de-DE" sz="2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718920">
                <a:tc>
                  <a:txBody>
                    <a:bodyPr lIns="38880" rIns="38880" tIns="0" bIns="0" anchor="ctr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de-DE" sz="20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+</a:t>
                      </a:r>
                      <a:endParaRPr b="0" lang="de-DE" sz="2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38880" rIns="38880" tIns="0" bIns="0" anchor="ctr"/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de-DE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Zahl der Publikationen (corresponding authors der Einrichtung) in jeder in Scopus indexierten Zeitschrift in den letzten drei Jahren</a:t>
                      </a:r>
                      <a:endParaRPr b="0" lang="de-DE" sz="2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576720">
                <a:tc>
                  <a:txBody>
                    <a:bodyPr lIns="38880" rIns="38880" tIns="0" bIns="0" anchor="ctr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de-DE" sz="20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o</a:t>
                      </a:r>
                      <a:endParaRPr b="0" lang="de-DE" sz="2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38880" rIns="38880" tIns="0" bIns="0" anchor="ctr"/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de-DE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Zahl der Zitierungen dieser Publikationen im Vorjahr in Scopus</a:t>
                      </a:r>
                      <a:endParaRPr b="0" lang="de-DE" sz="2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634320">
                <a:tc>
                  <a:txBody>
                    <a:bodyPr lIns="38880" rIns="38880" tIns="0" bIns="0" anchor="ctr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de-DE" sz="2000" spc="-1" strike="noStrike">
                          <a:solidFill>
                            <a:srgbClr val="ffff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++</a:t>
                      </a:r>
                      <a:endParaRPr b="0" lang="de-DE" sz="2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38880" rIns="38880" tIns="0" bIns="0" anchor="ctr"/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de-DE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Zahl der Publikationen (corresponding authors der Einrichtung) in jeder Zeitschrift in den letzten drei Jahren (Abschätzung)</a:t>
                      </a:r>
                      <a:endParaRPr b="0" lang="de-DE" sz="2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38880" marR="38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</a:tbl>
          </a:graphicData>
        </a:graphic>
      </p:graphicFrame>
      <p:pic>
        <p:nvPicPr>
          <p:cNvPr id="229" name="Grafik 1" descr=""/>
          <p:cNvPicPr/>
          <p:nvPr/>
        </p:nvPicPr>
        <p:blipFill>
          <a:blip r:embed="rId1"/>
          <a:stretch/>
        </p:blipFill>
        <p:spPr>
          <a:xfrm>
            <a:off x="3204000" y="5682960"/>
            <a:ext cx="2658960" cy="1161720"/>
          </a:xfrm>
          <a:prstGeom prst="rect">
            <a:avLst/>
          </a:prstGeom>
          <a:ln>
            <a:noFill/>
          </a:ln>
        </p:spPr>
      </p:pic>
    </p:spTree>
  </p:cSld>
  <p:transition spd="slow">
    <p:pull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Application>LibreOffice/5.3.5.2$Linux_X86_64 LibreOffice_project/30m0$Build-2</Application>
  <Words>821</Words>
  <Paragraphs>174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2011-04-21T10:53:40Z</dcterms:created>
  <dc:creator>Admin.Reisen</dc:creator>
  <dc:description/>
  <dc:language>de-DE</dc:language>
  <cp:lastModifiedBy/>
  <cp:lastPrinted>2011-05-13T10:04:16Z</cp:lastPrinted>
  <dcterms:modified xsi:type="dcterms:W3CDTF">2017-10-10T10:25:03Z</dcterms:modified>
  <cp:revision>510</cp:revision>
  <dc:subject/>
  <dc:title>PowerPoint-Präsentation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13</vt:i4>
  </property>
  <property fmtid="{D5CDD505-2E9C-101B-9397-08002B2CF9AE}" pid="8" name="PresentationFormat">
    <vt:lpwstr>Bildschirmpräsentation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15</vt:i4>
  </property>
</Properties>
</file>